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8" r:id="rId1"/>
  </p:sldMasterIdLst>
  <p:notesMasterIdLst>
    <p:notesMasterId r:id="rId42"/>
  </p:notesMasterIdLst>
  <p:sldIdLst>
    <p:sldId id="293" r:id="rId2"/>
    <p:sldId id="290" r:id="rId3"/>
    <p:sldId id="264" r:id="rId4"/>
    <p:sldId id="261" r:id="rId5"/>
    <p:sldId id="284" r:id="rId6"/>
    <p:sldId id="257" r:id="rId7"/>
    <p:sldId id="262" r:id="rId8"/>
    <p:sldId id="294" r:id="rId9"/>
    <p:sldId id="263" r:id="rId10"/>
    <p:sldId id="265" r:id="rId11"/>
    <p:sldId id="266" r:id="rId12"/>
    <p:sldId id="273" r:id="rId13"/>
    <p:sldId id="326" r:id="rId14"/>
    <p:sldId id="297" r:id="rId15"/>
    <p:sldId id="291" r:id="rId16"/>
    <p:sldId id="292" r:id="rId17"/>
    <p:sldId id="295" r:id="rId18"/>
    <p:sldId id="296" r:id="rId19"/>
    <p:sldId id="328" r:id="rId20"/>
    <p:sldId id="329" r:id="rId21"/>
    <p:sldId id="331" r:id="rId22"/>
    <p:sldId id="330" r:id="rId23"/>
    <p:sldId id="269" r:id="rId24"/>
    <p:sldId id="274" r:id="rId25"/>
    <p:sldId id="275" r:id="rId26"/>
    <p:sldId id="282" r:id="rId27"/>
    <p:sldId id="280" r:id="rId28"/>
    <p:sldId id="283" r:id="rId29"/>
    <p:sldId id="281" r:id="rId30"/>
    <p:sldId id="289" r:id="rId31"/>
    <p:sldId id="270" r:id="rId32"/>
    <p:sldId id="276" r:id="rId33"/>
    <p:sldId id="271" r:id="rId34"/>
    <p:sldId id="277" r:id="rId35"/>
    <p:sldId id="322" r:id="rId36"/>
    <p:sldId id="324" r:id="rId37"/>
    <p:sldId id="325" r:id="rId38"/>
    <p:sldId id="327" r:id="rId39"/>
    <p:sldId id="278" r:id="rId40"/>
    <p:sldId id="285"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94"/>
    <p:restoredTop sz="76006"/>
  </p:normalViewPr>
  <p:slideViewPr>
    <p:cSldViewPr snapToGrid="0" snapToObjects="1">
      <p:cViewPr varScale="1">
        <p:scale>
          <a:sx n="94" d="100"/>
          <a:sy n="94" d="100"/>
        </p:scale>
        <p:origin x="1968" y="184"/>
      </p:cViewPr>
      <p:guideLst>
        <p:guide orient="horz" pos="2160"/>
        <p:guide pos="2880"/>
      </p:guideLst>
    </p:cSldViewPr>
  </p:slideViewPr>
  <p:outlineViewPr>
    <p:cViewPr>
      <p:scale>
        <a:sx n="33" d="100"/>
        <a:sy n="33" d="100"/>
      </p:scale>
      <p:origin x="0" y="-19112"/>
    </p:cViewPr>
  </p:outlineViewPr>
  <p:notesTextViewPr>
    <p:cViewPr>
      <p:scale>
        <a:sx n="100" d="100"/>
        <a:sy n="100" d="100"/>
      </p:scale>
      <p:origin x="0" y="0"/>
    </p:cViewPr>
  </p:notesTextViewPr>
  <p:sorterViewPr>
    <p:cViewPr>
      <p:scale>
        <a:sx n="100" d="100"/>
        <a:sy n="100" d="100"/>
      </p:scale>
      <p:origin x="0" y="-2621"/>
    </p:cViewPr>
  </p:sorterViewPr>
  <p:notesViewPr>
    <p:cSldViewPr snapToGrid="0" snapToObjects="1">
      <p:cViewPr varScale="1">
        <p:scale>
          <a:sx n="87" d="100"/>
          <a:sy n="87" d="100"/>
        </p:scale>
        <p:origin x="3904"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40BC25-C891-5A4B-8DF9-13C68A1DA4C3}" type="datetimeFigureOut">
              <a:rPr lang="en-US" smtClean="0"/>
              <a:t>9/8/22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03BBD1-B627-DF49-93D8-74A28DABD24B}" type="slidenum">
              <a:rPr lang="en-US" smtClean="0"/>
              <a:t>‹#›</a:t>
            </a:fld>
            <a:endParaRPr lang="en-US"/>
          </a:p>
        </p:txBody>
      </p:sp>
    </p:spTree>
    <p:extLst>
      <p:ext uri="{BB962C8B-B14F-4D97-AF65-F5344CB8AC3E}">
        <p14:creationId xmlns:p14="http://schemas.microsoft.com/office/powerpoint/2010/main" val="26507801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ED72C1-E76F-4C08-9DE4-96FF812A72D6}" type="slidenum">
              <a:rPr lang="en-US" smtClean="0"/>
              <a:pPr/>
              <a:t>1</a:t>
            </a:fld>
            <a:endParaRPr lang="en-US"/>
          </a:p>
        </p:txBody>
      </p:sp>
    </p:spTree>
    <p:extLst>
      <p:ext uri="{BB962C8B-B14F-4D97-AF65-F5344CB8AC3E}">
        <p14:creationId xmlns:p14="http://schemas.microsoft.com/office/powerpoint/2010/main" val="1632460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03BBD1-B627-DF49-93D8-74A28DABD24B}" type="slidenum">
              <a:rPr lang="en-US" smtClean="0"/>
              <a:t>17</a:t>
            </a:fld>
            <a:endParaRPr lang="en-US"/>
          </a:p>
        </p:txBody>
      </p:sp>
    </p:spTree>
    <p:extLst>
      <p:ext uri="{BB962C8B-B14F-4D97-AF65-F5344CB8AC3E}">
        <p14:creationId xmlns:p14="http://schemas.microsoft.com/office/powerpoint/2010/main" val="3216718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Charles is 16.</a:t>
            </a:r>
          </a:p>
          <a:p>
            <a:r>
              <a:rPr lang="en-US" dirty="0"/>
              <a:t>2. Charles is 12.</a:t>
            </a:r>
          </a:p>
          <a:p>
            <a:r>
              <a:rPr lang="en-US" dirty="0"/>
              <a:t>3. Charles is 8.</a:t>
            </a:r>
          </a:p>
          <a:p>
            <a:endParaRPr lang="en-US" dirty="0"/>
          </a:p>
        </p:txBody>
      </p:sp>
      <p:sp>
        <p:nvSpPr>
          <p:cNvPr id="4" name="Slide Number Placeholder 3"/>
          <p:cNvSpPr>
            <a:spLocks noGrp="1"/>
          </p:cNvSpPr>
          <p:nvPr>
            <p:ph type="sldNum" sz="quarter" idx="5"/>
          </p:nvPr>
        </p:nvSpPr>
        <p:spPr/>
        <p:txBody>
          <a:bodyPr/>
          <a:lstStyle/>
          <a:p>
            <a:fld id="{1203BBD1-B627-DF49-93D8-74A28DABD24B}" type="slidenum">
              <a:rPr lang="en-US" smtClean="0"/>
              <a:t>18</a:t>
            </a:fld>
            <a:endParaRPr lang="en-US"/>
          </a:p>
        </p:txBody>
      </p:sp>
    </p:spTree>
    <p:extLst>
      <p:ext uri="{BB962C8B-B14F-4D97-AF65-F5344CB8AC3E}">
        <p14:creationId xmlns:p14="http://schemas.microsoft.com/office/powerpoint/2010/main" val="998234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03BBD1-B627-DF49-93D8-74A28DABD24B}" type="slidenum">
              <a:rPr lang="en-US" smtClean="0"/>
              <a:t>19</a:t>
            </a:fld>
            <a:endParaRPr lang="en-US"/>
          </a:p>
        </p:txBody>
      </p:sp>
    </p:spTree>
    <p:extLst>
      <p:ext uri="{BB962C8B-B14F-4D97-AF65-F5344CB8AC3E}">
        <p14:creationId xmlns:p14="http://schemas.microsoft.com/office/powerpoint/2010/main" val="31428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15-11-104: all info collected by GAL is confidential and cannot be disclosed absent an order from the court.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LE has limited access to DFCS records as necessary to investigate or prosecute a criminal action (49-5-41).  They do not have access to the information gathered by a GAL.  The only way to get this information is to subpoena the GAL’s records, which the requesting court (usually superior court) must inspect in camera before releasing anything. </a:t>
            </a:r>
            <a:r>
              <a:rPr lang="en-US" sz="1200" kern="1200" dirty="0">
                <a:solidFill>
                  <a:schemeClr val="tx1"/>
                </a:solidFill>
                <a:effectLst/>
                <a:latin typeface="+mn-lt"/>
                <a:ea typeface="+mn-ea"/>
                <a:cs typeface="+mn-cs"/>
              </a:rPr>
              <a:t>Such access requires that the court first conduct an inspection of the GAL’s file to determine “whether any non-</a:t>
            </a:r>
            <a:r>
              <a:rPr lang="en-US" sz="1200" kern="1200" dirty="0" err="1">
                <a:solidFill>
                  <a:schemeClr val="tx1"/>
                </a:solidFill>
                <a:effectLst/>
                <a:latin typeface="+mn-lt"/>
                <a:ea typeface="+mn-ea"/>
                <a:cs typeface="+mn-cs"/>
              </a:rPr>
              <a:t>priviileged</a:t>
            </a:r>
            <a:r>
              <a:rPr lang="en-US" sz="1200" kern="1200" dirty="0">
                <a:solidFill>
                  <a:schemeClr val="tx1"/>
                </a:solidFill>
                <a:effectLst/>
                <a:latin typeface="+mn-lt"/>
                <a:ea typeface="+mn-ea"/>
                <a:cs typeface="+mn-cs"/>
              </a:rPr>
              <a:t> information is ‘so material to the [party’s] case as to outweigh the policy . . . that a [GAL’s] confidential information not be disclosed.” </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In re J.N., </a:t>
            </a:r>
            <a:r>
              <a:rPr lang="en-US" sz="1200" kern="1200" dirty="0">
                <a:solidFill>
                  <a:schemeClr val="tx1"/>
                </a:solidFill>
                <a:effectLst/>
                <a:latin typeface="+mn-lt"/>
                <a:ea typeface="+mn-ea"/>
                <a:cs typeface="+mn-cs"/>
              </a:rPr>
              <a:t>344 Ga. App. 409, 412 (2018)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1203BBD1-B627-DF49-93D8-74A28DABD24B}" type="slidenum">
              <a:rPr lang="en-US" smtClean="0"/>
              <a:t>20</a:t>
            </a:fld>
            <a:endParaRPr lang="en-US"/>
          </a:p>
        </p:txBody>
      </p:sp>
    </p:spTree>
    <p:extLst>
      <p:ext uri="{BB962C8B-B14F-4D97-AF65-F5344CB8AC3E}">
        <p14:creationId xmlns:p14="http://schemas.microsoft.com/office/powerpoint/2010/main" val="1503498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Required under 15-11-105 to conduct a full assessment of all facts and circumstances of the child and to make recommendations that are fact-specific, including the communication of the factual basis for the recommendation.  Communication of confidential information within the “bubble of confidentiality” surrounding the parties to the case is not “disclosure” in the forbidden sense.</a:t>
            </a:r>
          </a:p>
          <a:p>
            <a:endParaRPr lang="en-US" dirty="0"/>
          </a:p>
          <a:p>
            <a:r>
              <a:rPr lang="en-US" dirty="0"/>
              <a:t>Once DFCS records this information in its records, they may be available to LE, but this does not amount to a disclosure by the GAL.  </a:t>
            </a:r>
          </a:p>
        </p:txBody>
      </p:sp>
      <p:sp>
        <p:nvSpPr>
          <p:cNvPr id="4" name="Slide Number Placeholder 3"/>
          <p:cNvSpPr>
            <a:spLocks noGrp="1"/>
          </p:cNvSpPr>
          <p:nvPr>
            <p:ph type="sldNum" sz="quarter" idx="5"/>
          </p:nvPr>
        </p:nvSpPr>
        <p:spPr/>
        <p:txBody>
          <a:bodyPr/>
          <a:lstStyle/>
          <a:p>
            <a:fld id="{1203BBD1-B627-DF49-93D8-74A28DABD24B}" type="slidenum">
              <a:rPr lang="en-US" smtClean="0"/>
              <a:t>21</a:t>
            </a:fld>
            <a:endParaRPr lang="en-US"/>
          </a:p>
        </p:txBody>
      </p:sp>
    </p:spTree>
    <p:extLst>
      <p:ext uri="{BB962C8B-B14F-4D97-AF65-F5344CB8AC3E}">
        <p14:creationId xmlns:p14="http://schemas.microsoft.com/office/powerpoint/2010/main" val="144443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The bond hearing is open to the public.  It’s not confidential information &amp; doesn’t become confidential simply because you observed it.  You learn about the violation of the conditions not in your official capacity, but simply as a public observer.  No confidentiality attaches to this.</a:t>
            </a:r>
          </a:p>
        </p:txBody>
      </p:sp>
      <p:sp>
        <p:nvSpPr>
          <p:cNvPr id="4" name="Slide Number Placeholder 3"/>
          <p:cNvSpPr>
            <a:spLocks noGrp="1"/>
          </p:cNvSpPr>
          <p:nvPr>
            <p:ph type="sldNum" sz="quarter" idx="5"/>
          </p:nvPr>
        </p:nvSpPr>
        <p:spPr/>
        <p:txBody>
          <a:bodyPr/>
          <a:lstStyle/>
          <a:p>
            <a:fld id="{1203BBD1-B627-DF49-93D8-74A28DABD24B}" type="slidenum">
              <a:rPr lang="en-US" smtClean="0"/>
              <a:t>22</a:t>
            </a:fld>
            <a:endParaRPr lang="en-US"/>
          </a:p>
        </p:txBody>
      </p:sp>
    </p:spTree>
    <p:extLst>
      <p:ext uri="{BB962C8B-B14F-4D97-AF65-F5344CB8AC3E}">
        <p14:creationId xmlns:p14="http://schemas.microsoft.com/office/powerpoint/2010/main" val="2195612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03BBD1-B627-DF49-93D8-74A28DABD24B}" type="slidenum">
              <a:rPr lang="en-US" smtClean="0"/>
              <a:t>23</a:t>
            </a:fld>
            <a:endParaRPr lang="en-US"/>
          </a:p>
        </p:txBody>
      </p:sp>
    </p:spTree>
    <p:extLst>
      <p:ext uri="{BB962C8B-B14F-4D97-AF65-F5344CB8AC3E}">
        <p14:creationId xmlns:p14="http://schemas.microsoft.com/office/powerpoint/2010/main" val="3449204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03BBD1-B627-DF49-93D8-74A28DABD24B}" type="slidenum">
              <a:rPr lang="en-US" smtClean="0"/>
              <a:t>24</a:t>
            </a:fld>
            <a:endParaRPr lang="en-US"/>
          </a:p>
        </p:txBody>
      </p:sp>
    </p:spTree>
    <p:extLst>
      <p:ext uri="{BB962C8B-B14F-4D97-AF65-F5344CB8AC3E}">
        <p14:creationId xmlns:p14="http://schemas.microsoft.com/office/powerpoint/2010/main" val="4024317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WHITNEY</a:t>
            </a:r>
          </a:p>
        </p:txBody>
      </p:sp>
      <p:sp>
        <p:nvSpPr>
          <p:cNvPr id="4" name="Slide Number Placeholder 3"/>
          <p:cNvSpPr>
            <a:spLocks noGrp="1"/>
          </p:cNvSpPr>
          <p:nvPr>
            <p:ph type="sldNum" sz="quarter" idx="10"/>
          </p:nvPr>
        </p:nvSpPr>
        <p:spPr/>
        <p:txBody>
          <a:bodyPr/>
          <a:lstStyle/>
          <a:p>
            <a:fld id="{1203BBD1-B627-DF49-93D8-74A28DABD24B}" type="slidenum">
              <a:rPr lang="en-US" smtClean="0"/>
              <a:t>25</a:t>
            </a:fld>
            <a:endParaRPr lang="en-US"/>
          </a:p>
        </p:txBody>
      </p:sp>
    </p:spTree>
    <p:extLst>
      <p:ext uri="{BB962C8B-B14F-4D97-AF65-F5344CB8AC3E}">
        <p14:creationId xmlns:p14="http://schemas.microsoft.com/office/powerpoint/2010/main" val="3831366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court shall appoint a guardian ad litem for an infant or incompetent person not otherwise represented in an action or shall make such other order as it deems proper for the protection of the infant or incompetent person.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Ga. Code Ann. § 9-11-17</a:t>
            </a:r>
          </a:p>
          <a:p>
            <a:endParaRPr lang="en-US" dirty="0"/>
          </a:p>
          <a:p>
            <a:endParaRPr lang="en-US" dirty="0"/>
          </a:p>
        </p:txBody>
      </p:sp>
      <p:sp>
        <p:nvSpPr>
          <p:cNvPr id="4" name="Slide Number Placeholder 3"/>
          <p:cNvSpPr>
            <a:spLocks noGrp="1"/>
          </p:cNvSpPr>
          <p:nvPr>
            <p:ph type="sldNum" sz="quarter" idx="5"/>
          </p:nvPr>
        </p:nvSpPr>
        <p:spPr/>
        <p:txBody>
          <a:bodyPr/>
          <a:lstStyle/>
          <a:p>
            <a:fld id="{1203BBD1-B627-DF49-93D8-74A28DABD24B}" type="slidenum">
              <a:rPr lang="en-US" smtClean="0"/>
              <a:t>26</a:t>
            </a:fld>
            <a:endParaRPr lang="en-US"/>
          </a:p>
        </p:txBody>
      </p:sp>
    </p:spTree>
    <p:extLst>
      <p:ext uri="{BB962C8B-B14F-4D97-AF65-F5344CB8AC3E}">
        <p14:creationId xmlns:p14="http://schemas.microsoft.com/office/powerpoint/2010/main" val="2779522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Or even if no one appeals!</a:t>
            </a:r>
          </a:p>
        </p:txBody>
      </p:sp>
      <p:sp>
        <p:nvSpPr>
          <p:cNvPr id="4" name="Slide Number Placeholder 3"/>
          <p:cNvSpPr>
            <a:spLocks noGrp="1"/>
          </p:cNvSpPr>
          <p:nvPr>
            <p:ph type="sldNum" sz="quarter" idx="10"/>
          </p:nvPr>
        </p:nvSpPr>
        <p:spPr/>
        <p:txBody>
          <a:bodyPr/>
          <a:lstStyle/>
          <a:p>
            <a:fld id="{BEED72C1-E76F-4C08-9DE4-96FF812A72D6}" type="slidenum">
              <a:rPr lang="en-US" smtClean="0"/>
              <a:pPr/>
              <a:t>2</a:t>
            </a:fld>
            <a:endParaRPr lang="en-US" dirty="0"/>
          </a:p>
        </p:txBody>
      </p:sp>
    </p:spTree>
    <p:extLst>
      <p:ext uri="{BB962C8B-B14F-4D97-AF65-F5344CB8AC3E}">
        <p14:creationId xmlns:p14="http://schemas.microsoft.com/office/powerpoint/2010/main" val="4051417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03BBD1-B627-DF49-93D8-74A28DABD24B}" type="slidenum">
              <a:rPr lang="en-US" smtClean="0"/>
              <a:t>27</a:t>
            </a:fld>
            <a:endParaRPr lang="en-US"/>
          </a:p>
        </p:txBody>
      </p:sp>
    </p:spTree>
    <p:extLst>
      <p:ext uri="{BB962C8B-B14F-4D97-AF65-F5344CB8AC3E}">
        <p14:creationId xmlns:p14="http://schemas.microsoft.com/office/powerpoint/2010/main" val="1133824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without the client’s informed consent.  If the client can’t provide that, then no stipulation may be made.  Same as the standard for an attorney for a fully competent client.</a:t>
            </a:r>
          </a:p>
          <a:p>
            <a:r>
              <a:rPr lang="en-US" dirty="0"/>
              <a:t>When a client has a GAL and a lawyer, from whom does the lawyer take direction?  Bar Rules say that the atty must take direction from the GAL.  These rules are for competency GALs – not Best Interest GALs.</a:t>
            </a:r>
          </a:p>
          <a:p>
            <a:r>
              <a:rPr lang="en-US" dirty="0"/>
              <a:t>Disclosure of the Client's Condition</a:t>
            </a:r>
            <a:br>
              <a:rPr lang="en-US" dirty="0"/>
            </a:br>
            <a:br>
              <a:rPr lang="en-US" dirty="0"/>
            </a:br>
            <a:r>
              <a:rPr lang="en-US" dirty="0"/>
              <a:t>[8] Disclosure of the client's diminished capacity could adversely affect the client's interests. For example, raising the question of diminished capacity could, in some circumstances, lead to proceedings for involuntary commitment. Information relating to the representation is protected by Rule 1.6. Therefore, unless authorized to do so, the lawyer may not disclose such information. When taking protective action pursuant to paragraph (b), the lawyer is impliedly authorized to make the necessary disclosures, even when the client directs the lawyer to the contrary. Nevertheless, given the risks of disclosure, paragraph (c) limits what the lawyer may disclose in consulting with other individuals or entities or seeking the appointment of a legal representative. At the very least, the lawyer should determine whether it is likely that the person or entity consulted with will act adversely to the client's interests before discussing matters related to the client. The lawyer's position in such cases is an unavoidably difficult one. </a:t>
            </a:r>
          </a:p>
          <a:p>
            <a:r>
              <a:rPr lang="en-US" dirty="0"/>
              <a:t> Washington Case where atty stipulated to incapacity – WA Ct App said that this was impermissible – it virtually guaranteed TPR by providing a ground for TPR.</a:t>
            </a:r>
          </a:p>
          <a:p>
            <a:endParaRPr lang="en-US" dirty="0"/>
          </a:p>
          <a:p>
            <a:endParaRPr lang="en-US" dirty="0"/>
          </a:p>
        </p:txBody>
      </p:sp>
      <p:sp>
        <p:nvSpPr>
          <p:cNvPr id="4" name="Slide Number Placeholder 3"/>
          <p:cNvSpPr>
            <a:spLocks noGrp="1"/>
          </p:cNvSpPr>
          <p:nvPr>
            <p:ph type="sldNum" sz="quarter" idx="5"/>
          </p:nvPr>
        </p:nvSpPr>
        <p:spPr/>
        <p:txBody>
          <a:bodyPr/>
          <a:lstStyle/>
          <a:p>
            <a:fld id="{1203BBD1-B627-DF49-93D8-74A28DABD24B}" type="slidenum">
              <a:rPr lang="en-US" smtClean="0"/>
              <a:t>30</a:t>
            </a:fld>
            <a:endParaRPr lang="en-US"/>
          </a:p>
        </p:txBody>
      </p:sp>
    </p:spTree>
    <p:extLst>
      <p:ext uri="{BB962C8B-B14F-4D97-AF65-F5344CB8AC3E}">
        <p14:creationId xmlns:p14="http://schemas.microsoft.com/office/powerpoint/2010/main" val="2724055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03BBD1-B627-DF49-93D8-74A28DABD24B}" type="slidenum">
              <a:rPr lang="en-US" smtClean="0"/>
              <a:t>31</a:t>
            </a:fld>
            <a:endParaRPr lang="en-US"/>
          </a:p>
        </p:txBody>
      </p:sp>
    </p:spTree>
    <p:extLst>
      <p:ext uri="{BB962C8B-B14F-4D97-AF65-F5344CB8AC3E}">
        <p14:creationId xmlns:p14="http://schemas.microsoft.com/office/powerpoint/2010/main" val="21439794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RANDEE</a:t>
            </a:r>
          </a:p>
        </p:txBody>
      </p:sp>
      <p:sp>
        <p:nvSpPr>
          <p:cNvPr id="4" name="Slide Number Placeholder 3"/>
          <p:cNvSpPr>
            <a:spLocks noGrp="1"/>
          </p:cNvSpPr>
          <p:nvPr>
            <p:ph type="sldNum" sz="quarter" idx="10"/>
          </p:nvPr>
        </p:nvSpPr>
        <p:spPr/>
        <p:txBody>
          <a:bodyPr/>
          <a:lstStyle/>
          <a:p>
            <a:fld id="{1203BBD1-B627-DF49-93D8-74A28DABD24B}" type="slidenum">
              <a:rPr lang="en-US" smtClean="0"/>
              <a:t>32</a:t>
            </a:fld>
            <a:endParaRPr lang="en-US"/>
          </a:p>
        </p:txBody>
      </p:sp>
    </p:spTree>
    <p:extLst>
      <p:ext uri="{BB962C8B-B14F-4D97-AF65-F5344CB8AC3E}">
        <p14:creationId xmlns:p14="http://schemas.microsoft.com/office/powerpoint/2010/main" val="28256159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psychologist I know showed a parenting eval to a SAAG, who read the first line and said, “I’m going to pretend I never saw that”.  This could easily lead the lawyer to make a false statement to the tribunal, or offering evidence known to be false in light of the assessment.</a:t>
            </a:r>
          </a:p>
        </p:txBody>
      </p:sp>
      <p:sp>
        <p:nvSpPr>
          <p:cNvPr id="4" name="Slide Number Placeholder 3"/>
          <p:cNvSpPr>
            <a:spLocks noGrp="1"/>
          </p:cNvSpPr>
          <p:nvPr>
            <p:ph type="sldNum" sz="quarter" idx="10"/>
          </p:nvPr>
        </p:nvSpPr>
        <p:spPr/>
        <p:txBody>
          <a:bodyPr/>
          <a:lstStyle/>
          <a:p>
            <a:fld id="{1203BBD1-B627-DF49-93D8-74A28DABD24B}" type="slidenum">
              <a:rPr lang="en-US" smtClean="0"/>
              <a:t>33</a:t>
            </a:fld>
            <a:endParaRPr lang="en-US"/>
          </a:p>
        </p:txBody>
      </p:sp>
    </p:spTree>
    <p:extLst>
      <p:ext uri="{BB962C8B-B14F-4D97-AF65-F5344CB8AC3E}">
        <p14:creationId xmlns:p14="http://schemas.microsoft.com/office/powerpoint/2010/main" val="687287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effectLst/>
                <a:ea typeface="Times New Roman" panose="02020603050405020304" pitchFamily="18" charset="0"/>
                <a:cs typeface="Times New Roman" panose="02020603050405020304" pitchFamily="18" charset="0"/>
              </a:rPr>
              <a:t>There is always the possibility that the dually-appointed attorney will become conscious of an actual conflict and so will have to withdraw as GAL, but there are no inherent conflicts of interest with GALs who serve a single purpose.</a:t>
            </a:r>
            <a:endParaRPr lang="en-US" dirty="0"/>
          </a:p>
        </p:txBody>
      </p:sp>
      <p:sp>
        <p:nvSpPr>
          <p:cNvPr id="4" name="Slide Number Placeholder 3"/>
          <p:cNvSpPr>
            <a:spLocks noGrp="1"/>
          </p:cNvSpPr>
          <p:nvPr>
            <p:ph type="sldNum" sz="quarter" idx="5"/>
          </p:nvPr>
        </p:nvSpPr>
        <p:spPr/>
        <p:txBody>
          <a:bodyPr/>
          <a:lstStyle/>
          <a:p>
            <a:fld id="{1203BBD1-B627-DF49-93D8-74A28DABD24B}" type="slidenum">
              <a:rPr lang="en-US" smtClean="0"/>
              <a:t>35</a:t>
            </a:fld>
            <a:endParaRPr lang="en-US"/>
          </a:p>
        </p:txBody>
      </p:sp>
    </p:spTree>
    <p:extLst>
      <p:ext uri="{BB962C8B-B14F-4D97-AF65-F5344CB8AC3E}">
        <p14:creationId xmlns:p14="http://schemas.microsoft.com/office/powerpoint/2010/main" val="27795220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effectLst/>
                <a:ea typeface="Times New Roman" panose="02020603050405020304" pitchFamily="18" charset="0"/>
              </a:rPr>
              <a:t>For instance, when an actual conflict of interest occurs and the attorney requests to withdraw as GAL, the attorney cannot reveal client communications in explaining to the court the need to withdraw</a:t>
            </a:r>
            <a:r>
              <a:rPr lang="en-US" dirty="0">
                <a:effectLst/>
              </a:rPr>
              <a:t> </a:t>
            </a:r>
          </a:p>
          <a:p>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In order for an attorney serving as the child’s lawyer and as GAL to fulfill statutory duties, the attorney would have to make a continuing record of the child’s waivers of the attorney-client privilege at every hearing or risk violation of the laws of evidence and the Rules of Professional Conduct.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203BBD1-B627-DF49-93D8-74A28DABD24B}" type="slidenum">
              <a:rPr lang="en-US" smtClean="0"/>
              <a:t>36</a:t>
            </a:fld>
            <a:endParaRPr lang="en-US"/>
          </a:p>
        </p:txBody>
      </p:sp>
    </p:spTree>
    <p:extLst>
      <p:ext uri="{BB962C8B-B14F-4D97-AF65-F5344CB8AC3E}">
        <p14:creationId xmlns:p14="http://schemas.microsoft.com/office/powerpoint/2010/main" val="27795220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03BBD1-B627-DF49-93D8-74A28DABD24B}" type="slidenum">
              <a:rPr lang="en-US" smtClean="0"/>
              <a:t>37</a:t>
            </a:fld>
            <a:endParaRPr lang="en-US"/>
          </a:p>
        </p:txBody>
      </p:sp>
    </p:spTree>
    <p:extLst>
      <p:ext uri="{BB962C8B-B14F-4D97-AF65-F5344CB8AC3E}">
        <p14:creationId xmlns:p14="http://schemas.microsoft.com/office/powerpoint/2010/main" val="27795220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Clients may be children, have intellectual disabilities</a:t>
            </a:r>
            <a:r>
              <a:rPr lang="en-US" baseline="0" dirty="0"/>
              <a:t> or </a:t>
            </a:r>
            <a:r>
              <a:rPr lang="en-US" dirty="0"/>
              <a:t>have a history of trauma,</a:t>
            </a:r>
            <a:r>
              <a:rPr lang="en-US" baseline="0" dirty="0"/>
              <a:t> all of which could impact </a:t>
            </a:r>
            <a:endParaRPr lang="en-US" dirty="0"/>
          </a:p>
        </p:txBody>
      </p:sp>
      <p:sp>
        <p:nvSpPr>
          <p:cNvPr id="4" name="Slide Number Placeholder 3"/>
          <p:cNvSpPr>
            <a:spLocks noGrp="1"/>
          </p:cNvSpPr>
          <p:nvPr>
            <p:ph type="sldNum" sz="quarter" idx="10"/>
          </p:nvPr>
        </p:nvSpPr>
        <p:spPr/>
        <p:txBody>
          <a:bodyPr/>
          <a:lstStyle/>
          <a:p>
            <a:fld id="{1203BBD1-B627-DF49-93D8-74A28DABD24B}" type="slidenum">
              <a:rPr lang="en-US" smtClean="0"/>
              <a:t>38</a:t>
            </a:fld>
            <a:endParaRPr lang="en-US"/>
          </a:p>
        </p:txBody>
      </p:sp>
    </p:spTree>
    <p:extLst>
      <p:ext uri="{BB962C8B-B14F-4D97-AF65-F5344CB8AC3E}">
        <p14:creationId xmlns:p14="http://schemas.microsoft.com/office/powerpoint/2010/main" val="38715961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Clients may be children, have intellectual disabilities</a:t>
            </a:r>
            <a:r>
              <a:rPr lang="en-US" baseline="0" dirty="0"/>
              <a:t> or </a:t>
            </a:r>
            <a:r>
              <a:rPr lang="en-US" dirty="0"/>
              <a:t>have a history of trauma,</a:t>
            </a:r>
            <a:r>
              <a:rPr lang="en-US" baseline="0" dirty="0"/>
              <a:t> all of which could impact </a:t>
            </a:r>
            <a:endParaRPr lang="en-US" dirty="0"/>
          </a:p>
        </p:txBody>
      </p:sp>
      <p:sp>
        <p:nvSpPr>
          <p:cNvPr id="4" name="Slide Number Placeholder 3"/>
          <p:cNvSpPr>
            <a:spLocks noGrp="1"/>
          </p:cNvSpPr>
          <p:nvPr>
            <p:ph type="sldNum" sz="quarter" idx="10"/>
          </p:nvPr>
        </p:nvSpPr>
        <p:spPr/>
        <p:txBody>
          <a:bodyPr/>
          <a:lstStyle/>
          <a:p>
            <a:fld id="{1203BBD1-B627-DF49-93D8-74A28DABD24B}" type="slidenum">
              <a:rPr lang="en-US" smtClean="0"/>
              <a:t>39</a:t>
            </a:fld>
            <a:endParaRPr lang="en-US"/>
          </a:p>
        </p:txBody>
      </p:sp>
    </p:spTree>
    <p:extLst>
      <p:ext uri="{BB962C8B-B14F-4D97-AF65-F5344CB8AC3E}">
        <p14:creationId xmlns:p14="http://schemas.microsoft.com/office/powerpoint/2010/main" val="2393510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ED72C1-E76F-4C08-9DE4-96FF812A72D6}" type="slidenum">
              <a:rPr lang="en-US" smtClean="0"/>
              <a:pPr/>
              <a:t>8</a:t>
            </a:fld>
            <a:endParaRPr lang="en-US" dirty="0"/>
          </a:p>
        </p:txBody>
      </p:sp>
    </p:spTree>
    <p:extLst>
      <p:ext uri="{BB962C8B-B14F-4D97-AF65-F5344CB8AC3E}">
        <p14:creationId xmlns:p14="http://schemas.microsoft.com/office/powerpoint/2010/main" val="2405488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point here is that there’s a lot of Rules</a:t>
            </a:r>
          </a:p>
          <a:p>
            <a:endParaRPr lang="en-US" dirty="0"/>
          </a:p>
          <a:p>
            <a:r>
              <a:rPr lang="en-US" dirty="0"/>
              <a:t> </a:t>
            </a:r>
          </a:p>
        </p:txBody>
      </p:sp>
      <p:sp>
        <p:nvSpPr>
          <p:cNvPr id="4" name="Slide Number Placeholder 3"/>
          <p:cNvSpPr>
            <a:spLocks noGrp="1"/>
          </p:cNvSpPr>
          <p:nvPr>
            <p:ph type="sldNum" sz="quarter" idx="10"/>
          </p:nvPr>
        </p:nvSpPr>
        <p:spPr/>
        <p:txBody>
          <a:bodyPr/>
          <a:lstStyle/>
          <a:p>
            <a:fld id="{1203BBD1-B627-DF49-93D8-74A28DABD24B}" type="slidenum">
              <a:rPr lang="en-US" smtClean="0"/>
              <a:t>9</a:t>
            </a:fld>
            <a:endParaRPr lang="en-US"/>
          </a:p>
        </p:txBody>
      </p:sp>
    </p:spTree>
    <p:extLst>
      <p:ext uri="{BB962C8B-B14F-4D97-AF65-F5344CB8AC3E}">
        <p14:creationId xmlns:p14="http://schemas.microsoft.com/office/powerpoint/2010/main" val="1143854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03BBD1-B627-DF49-93D8-74A28DABD24B}" type="slidenum">
              <a:rPr lang="en-US" smtClean="0"/>
              <a:t>10</a:t>
            </a:fld>
            <a:endParaRPr lang="en-US"/>
          </a:p>
        </p:txBody>
      </p:sp>
    </p:spTree>
    <p:extLst>
      <p:ext uri="{BB962C8B-B14F-4D97-AF65-F5344CB8AC3E}">
        <p14:creationId xmlns:p14="http://schemas.microsoft.com/office/powerpoint/2010/main" val="103190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03BBD1-B627-DF49-93D8-74A28DABD24B}" type="slidenum">
              <a:rPr lang="en-US" smtClean="0"/>
              <a:t>11</a:t>
            </a:fld>
            <a:endParaRPr lang="en-US"/>
          </a:p>
        </p:txBody>
      </p:sp>
    </p:spTree>
    <p:extLst>
      <p:ext uri="{BB962C8B-B14F-4D97-AF65-F5344CB8AC3E}">
        <p14:creationId xmlns:p14="http://schemas.microsoft.com/office/powerpoint/2010/main" val="207572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03BBD1-B627-DF49-93D8-74A28DABD24B}" type="slidenum">
              <a:rPr lang="en-US" smtClean="0"/>
              <a:t>12</a:t>
            </a:fld>
            <a:endParaRPr lang="en-US"/>
          </a:p>
        </p:txBody>
      </p:sp>
    </p:spTree>
    <p:extLst>
      <p:ext uri="{BB962C8B-B14F-4D97-AF65-F5344CB8AC3E}">
        <p14:creationId xmlns:p14="http://schemas.microsoft.com/office/powerpoint/2010/main" val="3006394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Unless the child is too young to express an opinion or to provide direction to the attorney, the child’s attorney is NOT a best-interest advocate.</a:t>
            </a:r>
          </a:p>
          <a:p>
            <a:endParaRPr lang="en-US" dirty="0"/>
          </a:p>
        </p:txBody>
      </p:sp>
      <p:sp>
        <p:nvSpPr>
          <p:cNvPr id="4" name="Slide Number Placeholder 3"/>
          <p:cNvSpPr>
            <a:spLocks noGrp="1"/>
          </p:cNvSpPr>
          <p:nvPr>
            <p:ph type="sldNum" sz="quarter" idx="10"/>
          </p:nvPr>
        </p:nvSpPr>
        <p:spPr/>
        <p:txBody>
          <a:bodyPr/>
          <a:lstStyle/>
          <a:p>
            <a:fld id="{1203BBD1-B627-DF49-93D8-74A28DABD24B}" type="slidenum">
              <a:rPr lang="en-US" smtClean="0"/>
              <a:t>13</a:t>
            </a:fld>
            <a:endParaRPr lang="en-US"/>
          </a:p>
        </p:txBody>
      </p:sp>
    </p:spTree>
    <p:extLst>
      <p:ext uri="{BB962C8B-B14F-4D97-AF65-F5344CB8AC3E}">
        <p14:creationId xmlns:p14="http://schemas.microsoft.com/office/powerpoint/2010/main" val="2819758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03BBD1-B627-DF49-93D8-74A28DABD24B}" type="slidenum">
              <a:rPr lang="en-US" smtClean="0"/>
              <a:t>14</a:t>
            </a:fld>
            <a:endParaRPr lang="en-US"/>
          </a:p>
        </p:txBody>
      </p:sp>
    </p:spTree>
    <p:extLst>
      <p:ext uri="{BB962C8B-B14F-4D97-AF65-F5344CB8AC3E}">
        <p14:creationId xmlns:p14="http://schemas.microsoft.com/office/powerpoint/2010/main" val="4256107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8D406EB5-D0CE-B246-9652-4D0D0468FB87}" type="datetimeFigureOut">
              <a:rPr lang="en-US" smtClean="0"/>
              <a:t>9/8/22</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6E2D2B3B-882E-40F3-A32F-6DD516915044}" type="slidenum">
              <a:rPr lang="en-US" smtClean="0"/>
              <a:pP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406EB5-D0CE-B246-9652-4D0D0468FB87}" type="datetimeFigureOut">
              <a:rPr lang="en-US" smtClean="0"/>
              <a:t>9/8/22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E81B3-E1A9-014D-9DFE-9D53250A37A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406EB5-D0CE-B246-9652-4D0D0468FB87}" type="datetimeFigureOut">
              <a:rPr lang="en-US" smtClean="0"/>
              <a:t>9/8/22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7C4E81B3-E1A9-014D-9DFE-9D53250A37A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406EB5-D0CE-B246-9652-4D0D0468FB87}" type="datetimeFigureOut">
              <a:rPr lang="en-US" smtClean="0"/>
              <a:t>9/8/22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E81B3-E1A9-014D-9DFE-9D53250A37A3}"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8D406EB5-D0CE-B246-9652-4D0D0468FB87}" type="datetimeFigureOut">
              <a:rPr lang="en-US" smtClean="0"/>
              <a:t>9/8/22</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7C4E81B3-E1A9-014D-9DFE-9D53250A37A3}"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406EB5-D0CE-B246-9652-4D0D0468FB87}" type="datetimeFigureOut">
              <a:rPr lang="en-US" smtClean="0"/>
              <a:t>9/8/22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4E81B3-E1A9-014D-9DFE-9D53250A37A3}"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406EB5-D0CE-B246-9652-4D0D0468FB87}" type="datetimeFigureOut">
              <a:rPr lang="en-US" smtClean="0"/>
              <a:t>9/8/22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4E81B3-E1A9-014D-9DFE-9D53250A37A3}"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D406EB5-D0CE-B246-9652-4D0D0468FB87}" type="datetimeFigureOut">
              <a:rPr lang="en-US" smtClean="0"/>
              <a:t>9/8/22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4E81B3-E1A9-014D-9DFE-9D53250A37A3}"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8D406EB5-D0CE-B246-9652-4D0D0468FB87}" type="datetimeFigureOut">
              <a:rPr lang="en-US" smtClean="0"/>
              <a:t>9/8/22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4E81B3-E1A9-014D-9DFE-9D53250A37A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406EB5-D0CE-B246-9652-4D0D0468FB87}" type="datetimeFigureOut">
              <a:rPr lang="en-US" smtClean="0"/>
              <a:t>9/8/22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6E2D2B3B-882E-40F3-A32F-6DD516915044}"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406EB5-D0CE-B246-9652-4D0D0468FB87}" type="datetimeFigureOut">
              <a:rPr lang="en-US" smtClean="0"/>
              <a:t>9/8/22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4E81B3-E1A9-014D-9DFE-9D53250A37A3}"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8D406EB5-D0CE-B246-9652-4D0D0468FB87}" type="datetimeFigureOut">
              <a:rPr lang="en-US" smtClean="0"/>
              <a:t>9/8/22</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7C4E81B3-E1A9-014D-9DFE-9D53250A37A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421" y="645695"/>
            <a:ext cx="6657474" cy="2363162"/>
          </a:xfrm>
        </p:spPr>
        <p:txBody>
          <a:bodyPr>
            <a:normAutofit/>
          </a:bodyPr>
          <a:lstStyle/>
          <a:p>
            <a:pPr lvl="0" algn="ctr"/>
            <a:r>
              <a:rPr lang="en-US" sz="4400" cap="small" dirty="0"/>
              <a:t>Ethics in Child Welfare Cases</a:t>
            </a:r>
            <a:endParaRPr lang="en-US" sz="2800" i="1" cap="small" dirty="0">
              <a:solidFill>
                <a:schemeClr val="tx2"/>
              </a:solidFill>
              <a:effectLst/>
              <a:latin typeface="Times New Roman" pitchFamily="18" charset="0"/>
              <a:cs typeface="Times New Roman" pitchFamily="18" charset="0"/>
            </a:endParaRPr>
          </a:p>
        </p:txBody>
      </p:sp>
      <p:sp>
        <p:nvSpPr>
          <p:cNvPr id="6" name="TextBox 5"/>
          <p:cNvSpPr txBox="1"/>
          <p:nvPr/>
        </p:nvSpPr>
        <p:spPr>
          <a:xfrm>
            <a:off x="1983179" y="3718560"/>
            <a:ext cx="3236521" cy="707886"/>
          </a:xfrm>
          <a:prstGeom prst="rect">
            <a:avLst/>
          </a:prstGeom>
          <a:noFill/>
        </p:spPr>
        <p:txBody>
          <a:bodyPr wrap="square" rtlCol="0">
            <a:spAutoFit/>
          </a:bodyPr>
          <a:lstStyle/>
          <a:p>
            <a:pPr algn="ctr"/>
            <a:r>
              <a:rPr lang="en-US" sz="2000" dirty="0">
                <a:solidFill>
                  <a:schemeClr val="bg1"/>
                </a:solidFill>
              </a:rPr>
              <a:t>Jerry Bruce, Director</a:t>
            </a:r>
          </a:p>
          <a:p>
            <a:pPr algn="ctr"/>
            <a:r>
              <a:rPr lang="en-US" sz="2000" dirty="0">
                <a:solidFill>
                  <a:schemeClr val="bg1"/>
                </a:solidFill>
              </a:rPr>
              <a:t>Office of the Child Advocate</a:t>
            </a:r>
          </a:p>
        </p:txBody>
      </p:sp>
    </p:spTree>
    <p:extLst>
      <p:ext uri="{BB962C8B-B14F-4D97-AF65-F5344CB8AC3E}">
        <p14:creationId xmlns:p14="http://schemas.microsoft.com/office/powerpoint/2010/main" val="1920096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502920" indent="-457200">
              <a:buAutoNum type="alphaLcParenBoth"/>
            </a:pPr>
            <a:r>
              <a:rPr lang="en-US" sz="2800" dirty="0"/>
              <a:t>A lawyer shall </a:t>
            </a:r>
            <a:r>
              <a:rPr lang="en-US" sz="2800" dirty="0">
                <a:solidFill>
                  <a:srgbClr val="FF6600"/>
                </a:solidFill>
              </a:rPr>
              <a:t>abide by a client’s decisions </a:t>
            </a:r>
            <a:r>
              <a:rPr lang="en-US" sz="2800" dirty="0"/>
              <a:t>concerning the objectives of representation</a:t>
            </a:r>
            <a:r>
              <a:rPr lang="is-IS" sz="2800" dirty="0"/>
              <a:t>… </a:t>
            </a:r>
            <a:r>
              <a:rPr lang="en-US" sz="2800" dirty="0"/>
              <a:t>and shall </a:t>
            </a:r>
            <a:r>
              <a:rPr lang="en-US" sz="2800" dirty="0">
                <a:solidFill>
                  <a:srgbClr val="FF6600"/>
                </a:solidFill>
              </a:rPr>
              <a:t>consult with the client </a:t>
            </a:r>
            <a:r>
              <a:rPr lang="en-US" sz="2800" dirty="0"/>
              <a:t>as to the means by which they are to be pursued</a:t>
            </a:r>
            <a:r>
              <a:rPr lang="is-IS" sz="2800" dirty="0"/>
              <a:t>…</a:t>
            </a:r>
            <a:r>
              <a:rPr lang="en-US" sz="2800" dirty="0"/>
              <a:t>.</a:t>
            </a:r>
          </a:p>
          <a:p>
            <a:pPr marL="45720" indent="0">
              <a:buNone/>
            </a:pPr>
            <a:r>
              <a:rPr lang="en-US" sz="2800" dirty="0"/>
              <a:t>    A lawyer shall abide by a client’s decision                     whether to settle a matter. </a:t>
            </a:r>
          </a:p>
          <a:p>
            <a:pPr marL="502920" indent="-457200">
              <a:buAutoNum type="alphaLcParenBoth"/>
            </a:pPr>
            <a:endParaRPr lang="en-US" dirty="0"/>
          </a:p>
        </p:txBody>
      </p:sp>
      <p:sp>
        <p:nvSpPr>
          <p:cNvPr id="3" name="Title 2"/>
          <p:cNvSpPr>
            <a:spLocks noGrp="1"/>
          </p:cNvSpPr>
          <p:nvPr>
            <p:ph type="title"/>
          </p:nvPr>
        </p:nvSpPr>
        <p:spPr/>
        <p:txBody>
          <a:bodyPr/>
          <a:lstStyle/>
          <a:p>
            <a:r>
              <a:rPr lang="en-US" dirty="0"/>
              <a:t>1.2 – scope of representation</a:t>
            </a:r>
          </a:p>
        </p:txBody>
      </p:sp>
    </p:spTree>
    <p:extLst>
      <p:ext uri="{BB962C8B-B14F-4D97-AF65-F5344CB8AC3E}">
        <p14:creationId xmlns:p14="http://schemas.microsoft.com/office/powerpoint/2010/main" val="2209207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559809"/>
          </a:xfrm>
        </p:spPr>
        <p:txBody>
          <a:bodyPr>
            <a:noAutofit/>
          </a:bodyPr>
          <a:lstStyle/>
          <a:p>
            <a:pPr marL="45720" indent="0">
              <a:buNone/>
            </a:pPr>
            <a:r>
              <a:rPr lang="en-US" sz="1900" dirty="0"/>
              <a:t>(a) A lawyer shall:</a:t>
            </a:r>
          </a:p>
          <a:p>
            <a:r>
              <a:rPr lang="en-US" sz="1900" dirty="0"/>
              <a:t>Promptly inform the client of any decision or circumstance with respect to which the client’s informed consent. . . Is required;</a:t>
            </a:r>
          </a:p>
          <a:p>
            <a:r>
              <a:rPr lang="en-US" sz="1900" dirty="0"/>
              <a:t>Reasonably consult with the client about the means by which the client’s objectives are to be accomplished;</a:t>
            </a:r>
          </a:p>
          <a:p>
            <a:r>
              <a:rPr lang="en-US" sz="1900" dirty="0"/>
              <a:t>Keep the client reasonably informed about the status of a matter;</a:t>
            </a:r>
          </a:p>
          <a:p>
            <a:r>
              <a:rPr lang="en-US" sz="1900" dirty="0"/>
              <a:t>Promptly comply with reasonable requests for information, and</a:t>
            </a:r>
          </a:p>
          <a:p>
            <a:r>
              <a:rPr lang="en-US" sz="1900" dirty="0"/>
              <a:t>Consult with the client about any relevant limitation on the lawyer’s conduct with which the lawyer knows the client expects assistance not permitted by the [RPC] or other law</a:t>
            </a:r>
          </a:p>
          <a:p>
            <a:pPr marL="45720" indent="0">
              <a:buNone/>
            </a:pPr>
            <a:r>
              <a:rPr lang="en-US" sz="1900" dirty="0"/>
              <a:t>(b) A lawyer shall explain a matter to the extent reasonably necessary to permit the client to make informed decisions regarding the representation. </a:t>
            </a:r>
          </a:p>
        </p:txBody>
      </p:sp>
      <p:sp>
        <p:nvSpPr>
          <p:cNvPr id="3" name="Title 2"/>
          <p:cNvSpPr>
            <a:spLocks noGrp="1"/>
          </p:cNvSpPr>
          <p:nvPr>
            <p:ph type="title"/>
          </p:nvPr>
        </p:nvSpPr>
        <p:spPr/>
        <p:txBody>
          <a:bodyPr/>
          <a:lstStyle/>
          <a:p>
            <a:r>
              <a:rPr lang="en-US" dirty="0"/>
              <a:t>1.4 - communication </a:t>
            </a:r>
          </a:p>
        </p:txBody>
      </p:sp>
    </p:spTree>
    <p:extLst>
      <p:ext uri="{BB962C8B-B14F-4D97-AF65-F5344CB8AC3E}">
        <p14:creationId xmlns:p14="http://schemas.microsoft.com/office/powerpoint/2010/main" val="633469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559809"/>
          </a:xfrm>
        </p:spPr>
        <p:txBody>
          <a:bodyPr>
            <a:noAutofit/>
          </a:bodyPr>
          <a:lstStyle/>
          <a:p>
            <a:pPr marL="45720" indent="0">
              <a:buNone/>
            </a:pPr>
            <a:r>
              <a:rPr lang="en-US" sz="3200" dirty="0"/>
              <a:t>Ordinarily, the information to be provided </a:t>
            </a:r>
            <a:r>
              <a:rPr lang="en-US" sz="3200" dirty="0">
                <a:solidFill>
                  <a:srgbClr val="FF0000"/>
                </a:solidFill>
              </a:rPr>
              <a:t>is that appropriate for a client who is a comprehending and responsible adult</a:t>
            </a:r>
            <a:r>
              <a:rPr lang="en-US" sz="3200" dirty="0"/>
              <a:t>. However, fully informing the client according to this standard </a:t>
            </a:r>
            <a:r>
              <a:rPr lang="en-US" sz="3200" dirty="0">
                <a:solidFill>
                  <a:srgbClr val="FF0000"/>
                </a:solidFill>
              </a:rPr>
              <a:t>may be impracticable</a:t>
            </a:r>
            <a:r>
              <a:rPr lang="en-US" sz="3200" dirty="0"/>
              <a:t>, for example, </a:t>
            </a:r>
            <a:r>
              <a:rPr lang="en-US" sz="3200" dirty="0">
                <a:solidFill>
                  <a:srgbClr val="FF0000"/>
                </a:solidFill>
              </a:rPr>
              <a:t>where the client is a child</a:t>
            </a:r>
            <a:r>
              <a:rPr lang="en-US" sz="3200" dirty="0"/>
              <a:t> or suffers from </a:t>
            </a:r>
            <a:r>
              <a:rPr lang="en-US" sz="3200" dirty="0">
                <a:solidFill>
                  <a:srgbClr val="FF0000"/>
                </a:solidFill>
              </a:rPr>
              <a:t>mental disability</a:t>
            </a:r>
            <a:r>
              <a:rPr lang="en-US" sz="3200" dirty="0"/>
              <a:t>.</a:t>
            </a:r>
          </a:p>
          <a:p>
            <a:pPr marL="45720" indent="0">
              <a:buNone/>
            </a:pPr>
            <a:endParaRPr lang="en-US" sz="1900" dirty="0"/>
          </a:p>
        </p:txBody>
      </p:sp>
      <p:sp>
        <p:nvSpPr>
          <p:cNvPr id="3" name="Title 2"/>
          <p:cNvSpPr>
            <a:spLocks noGrp="1"/>
          </p:cNvSpPr>
          <p:nvPr>
            <p:ph type="title"/>
          </p:nvPr>
        </p:nvSpPr>
        <p:spPr/>
        <p:txBody>
          <a:bodyPr/>
          <a:lstStyle/>
          <a:p>
            <a:r>
              <a:rPr lang="en-US" dirty="0"/>
              <a:t>1.4 – communication: Comment 6 </a:t>
            </a:r>
          </a:p>
        </p:txBody>
      </p:sp>
    </p:spTree>
    <p:extLst>
      <p:ext uri="{BB962C8B-B14F-4D97-AF65-F5344CB8AC3E}">
        <p14:creationId xmlns:p14="http://schemas.microsoft.com/office/powerpoint/2010/main" val="102477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3200" dirty="0"/>
              <a:t>(c) A child's attorney owes to his or her client the duties imposed by the law of this state in an attorney-client relationship.</a:t>
            </a:r>
          </a:p>
          <a:p>
            <a:pPr marL="45720" indent="0">
              <a:buNone/>
            </a:pPr>
            <a:br>
              <a:rPr lang="en-US" sz="3200" dirty="0"/>
            </a:br>
            <a:endParaRPr lang="en-US" sz="3200" dirty="0"/>
          </a:p>
          <a:p>
            <a:pPr marL="45720" indent="0">
              <a:buNone/>
            </a:pPr>
            <a:endParaRPr lang="en-US" sz="3200" dirty="0">
              <a:solidFill>
                <a:srgbClr val="FF6600"/>
              </a:solidFill>
            </a:endParaRPr>
          </a:p>
        </p:txBody>
      </p:sp>
      <p:sp>
        <p:nvSpPr>
          <p:cNvPr id="3" name="Title 2"/>
          <p:cNvSpPr>
            <a:spLocks noGrp="1"/>
          </p:cNvSpPr>
          <p:nvPr>
            <p:ph type="title"/>
          </p:nvPr>
        </p:nvSpPr>
        <p:spPr/>
        <p:txBody>
          <a:bodyPr/>
          <a:lstStyle/>
          <a:p>
            <a:r>
              <a:rPr lang="en-US" dirty="0"/>
              <a:t>O.C.G.A. §15-11-103 (RIGHT TO attorney)</a:t>
            </a:r>
          </a:p>
        </p:txBody>
      </p:sp>
    </p:spTree>
    <p:extLst>
      <p:ext uri="{BB962C8B-B14F-4D97-AF65-F5344CB8AC3E}">
        <p14:creationId xmlns:p14="http://schemas.microsoft.com/office/powerpoint/2010/main" val="1914489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Hypothetical </a:t>
            </a:r>
          </a:p>
        </p:txBody>
      </p:sp>
      <p:sp>
        <p:nvSpPr>
          <p:cNvPr id="3" name="Content Placeholder 2"/>
          <p:cNvSpPr>
            <a:spLocks noGrp="1"/>
          </p:cNvSpPr>
          <p:nvPr>
            <p:ph idx="1"/>
          </p:nvPr>
        </p:nvSpPr>
        <p:spPr/>
        <p:txBody>
          <a:bodyPr>
            <a:normAutofit/>
          </a:bodyPr>
          <a:lstStyle/>
          <a:p>
            <a:r>
              <a:rPr lang="en-US" dirty="0"/>
              <a:t>You represent Robert, a 15-yr-old child in DFCS custody.  Robert loves and would like to maintain contact with his parents. </a:t>
            </a:r>
          </a:p>
          <a:p>
            <a:r>
              <a:rPr lang="en-US" dirty="0"/>
              <a:t>He is currently living with Aunt Sue, but is not happy with this arrangement.  If he can’t live with his parents, he would prefer to live with Aunt Mary, with whom he feels closer.   You also believe that Mary would be a better permanency option, and believe you would be able to convince the judge of this.</a:t>
            </a:r>
          </a:p>
          <a:p>
            <a:r>
              <a:rPr lang="en-US" dirty="0"/>
              <a:t>The Department has informed you that if Robert does not consent to permanent guardianship with Aunt Sue, that they will file for TPR against his parents.    </a:t>
            </a:r>
          </a:p>
          <a:p>
            <a:pPr lvl="1"/>
            <a:r>
              <a:rPr lang="en-US" dirty="0"/>
              <a:t>Do you tell Robert about this?</a:t>
            </a:r>
          </a:p>
          <a:p>
            <a:endParaRPr lang="en-US" dirty="0"/>
          </a:p>
          <a:p>
            <a:endParaRPr lang="en-US" dirty="0"/>
          </a:p>
        </p:txBody>
      </p:sp>
    </p:spTree>
    <p:extLst>
      <p:ext uri="{BB962C8B-B14F-4D97-AF65-F5344CB8AC3E}">
        <p14:creationId xmlns:p14="http://schemas.microsoft.com/office/powerpoint/2010/main" val="3024244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Rule 1.6(a)—Confidences &amp; Secrets</a:t>
            </a:r>
          </a:p>
        </p:txBody>
      </p:sp>
      <p:sp>
        <p:nvSpPr>
          <p:cNvPr id="3" name="Content Placeholder 2"/>
          <p:cNvSpPr>
            <a:spLocks noGrp="1"/>
          </p:cNvSpPr>
          <p:nvPr>
            <p:ph idx="1"/>
          </p:nvPr>
        </p:nvSpPr>
        <p:spPr/>
        <p:txBody>
          <a:bodyPr>
            <a:normAutofit/>
          </a:bodyPr>
          <a:lstStyle/>
          <a:p>
            <a:r>
              <a:rPr lang="en-US" sz="2400" dirty="0"/>
              <a:t>A lawyer shall maintain in confidence all information gained in the professional relationship with a client…</a:t>
            </a:r>
          </a:p>
          <a:p>
            <a:r>
              <a:rPr lang="en-US" sz="2400" dirty="0"/>
              <a:t>…unless the client gives informed consent, except for     disclosures that are impliedly authorized in order to carry out the representation, or are required by these Rules or other law, or by order of the Court.</a:t>
            </a:r>
          </a:p>
        </p:txBody>
      </p:sp>
    </p:spTree>
    <p:extLst>
      <p:ext uri="{BB962C8B-B14F-4D97-AF65-F5344CB8AC3E}">
        <p14:creationId xmlns:p14="http://schemas.microsoft.com/office/powerpoint/2010/main" val="1076478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1.6(b)—Exceptions </a:t>
            </a:r>
          </a:p>
        </p:txBody>
      </p:sp>
      <p:sp>
        <p:nvSpPr>
          <p:cNvPr id="3" name="Content Placeholder 2"/>
          <p:cNvSpPr>
            <a:spLocks noGrp="1"/>
          </p:cNvSpPr>
          <p:nvPr>
            <p:ph idx="1"/>
          </p:nvPr>
        </p:nvSpPr>
        <p:spPr/>
        <p:txBody>
          <a:bodyPr>
            <a:normAutofit/>
          </a:bodyPr>
          <a:lstStyle/>
          <a:p>
            <a:r>
              <a:rPr lang="en-US" sz="2800" dirty="0"/>
              <a:t>A lawyer may reveal information covered by paragraph (a) which the lawyer reasonably believes necessary: </a:t>
            </a:r>
          </a:p>
          <a:p>
            <a:pPr lvl="2"/>
            <a:r>
              <a:rPr lang="en-US" sz="2400" dirty="0"/>
              <a:t>to avoid or prevent harm or substantial financial loss to another as a result of client criminal conduct or third party criminal conduct clearly in violation of the law; </a:t>
            </a:r>
          </a:p>
          <a:p>
            <a:pPr lvl="2"/>
            <a:r>
              <a:rPr lang="en-US" sz="2400" dirty="0"/>
              <a:t>to prevent serious injury or death not otherwise covered by subparagraph (</a:t>
            </a:r>
            <a:r>
              <a:rPr lang="en-US" sz="2400" dirty="0" err="1"/>
              <a:t>i</a:t>
            </a:r>
            <a:r>
              <a:rPr lang="en-US" sz="2400" dirty="0"/>
              <a:t>) above;</a:t>
            </a:r>
          </a:p>
          <a:p>
            <a:endParaRPr lang="en-US" dirty="0"/>
          </a:p>
        </p:txBody>
      </p:sp>
    </p:spTree>
    <p:extLst>
      <p:ext uri="{BB962C8B-B14F-4D97-AF65-F5344CB8AC3E}">
        <p14:creationId xmlns:p14="http://schemas.microsoft.com/office/powerpoint/2010/main" val="3209051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Confidentiality: Hypothetical 1</a:t>
            </a:r>
          </a:p>
        </p:txBody>
      </p:sp>
      <p:sp>
        <p:nvSpPr>
          <p:cNvPr id="3" name="Content Placeholder 2"/>
          <p:cNvSpPr>
            <a:spLocks noGrp="1"/>
          </p:cNvSpPr>
          <p:nvPr>
            <p:ph idx="1"/>
          </p:nvPr>
        </p:nvSpPr>
        <p:spPr/>
        <p:txBody>
          <a:bodyPr>
            <a:normAutofit lnSpcReduction="10000"/>
          </a:bodyPr>
          <a:lstStyle/>
          <a:p>
            <a:r>
              <a:rPr lang="en-US" dirty="0"/>
              <a:t> You represent Charles as his attorney in dependency proceedings.  In the past, Charles has had some very bad experiences with DFCS placements.  He is now living with his aunt, with whom he is very close.  </a:t>
            </a:r>
          </a:p>
          <a:p>
            <a:r>
              <a:rPr lang="en-US" dirty="0"/>
              <a:t>During your most recent meeting with Charles, which he insisted take place at McDonald’s, he showed up with a black eye.</a:t>
            </a:r>
          </a:p>
          <a:p>
            <a:r>
              <a:rPr lang="en-US" dirty="0"/>
              <a:t>During your conversation, he disclosed that he received the black eye from his aunt’s new boyfriend, and that the boyfriend hits him with some regularity. He also said that the boyfriend sometimes sells drugs from the house. He continues by saying he can handle the boyfriend and doesn’t want you to do anything about this.  </a:t>
            </a:r>
          </a:p>
          <a:p>
            <a:r>
              <a:rPr lang="en-US" dirty="0"/>
              <a:t>Charles is 16.</a:t>
            </a:r>
          </a:p>
        </p:txBody>
      </p:sp>
    </p:spTree>
    <p:extLst>
      <p:ext uri="{BB962C8B-B14F-4D97-AF65-F5344CB8AC3E}">
        <p14:creationId xmlns:p14="http://schemas.microsoft.com/office/powerpoint/2010/main" val="3135789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Hypothetical 1 (</a:t>
            </a:r>
            <a:r>
              <a:rPr lang="en-US" dirty="0" err="1"/>
              <a:t>cont</a:t>
            </a:r>
            <a:r>
              <a:rPr lang="en-US" dirty="0"/>
              <a:t>)</a:t>
            </a:r>
          </a:p>
        </p:txBody>
      </p:sp>
      <p:sp>
        <p:nvSpPr>
          <p:cNvPr id="3" name="Content Placeholder 2"/>
          <p:cNvSpPr>
            <a:spLocks noGrp="1"/>
          </p:cNvSpPr>
          <p:nvPr>
            <p:ph idx="1"/>
          </p:nvPr>
        </p:nvSpPr>
        <p:spPr/>
        <p:txBody>
          <a:bodyPr>
            <a:normAutofit/>
          </a:bodyPr>
          <a:lstStyle/>
          <a:p>
            <a:r>
              <a:rPr lang="en-US" dirty="0"/>
              <a:t>Do you tell anyone about Charles’ black eye? </a:t>
            </a:r>
          </a:p>
          <a:p>
            <a:r>
              <a:rPr lang="en-US" dirty="0"/>
              <a:t>Do you make a report to anyone?</a:t>
            </a:r>
          </a:p>
          <a:p>
            <a:pPr lvl="1"/>
            <a:r>
              <a:rPr lang="en-US" dirty="0"/>
              <a:t>What if you learned the information about how Charles received the black eye from a friend of his, not from him directly – does that change the answer to whether you tell anyone?</a:t>
            </a:r>
          </a:p>
          <a:p>
            <a:r>
              <a:rPr lang="en-US" dirty="0"/>
              <a:t>Suppose your meeting with Charles was the day before court.  At court, the judge notices the black eye and asks Charles what happened.  Charles tells the judge that he got into a fight at school.</a:t>
            </a:r>
          </a:p>
          <a:p>
            <a:pPr lvl="1"/>
            <a:r>
              <a:rPr lang="en-US" dirty="0"/>
              <a:t>What do you do?</a:t>
            </a:r>
          </a:p>
          <a:p>
            <a:r>
              <a:rPr lang="en-US" dirty="0"/>
              <a:t>How can you help Charles?</a:t>
            </a:r>
          </a:p>
        </p:txBody>
      </p:sp>
    </p:spTree>
    <p:extLst>
      <p:ext uri="{BB962C8B-B14F-4D97-AF65-F5344CB8AC3E}">
        <p14:creationId xmlns:p14="http://schemas.microsoft.com/office/powerpoint/2010/main" val="414048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Confidentiality: Hypothetical 2</a:t>
            </a:r>
          </a:p>
        </p:txBody>
      </p:sp>
      <p:sp>
        <p:nvSpPr>
          <p:cNvPr id="3" name="Content Placeholder 2"/>
          <p:cNvSpPr>
            <a:spLocks noGrp="1"/>
          </p:cNvSpPr>
          <p:nvPr>
            <p:ph idx="1"/>
          </p:nvPr>
        </p:nvSpPr>
        <p:spPr>
          <a:xfrm>
            <a:off x="380999" y="1719071"/>
            <a:ext cx="8407893" cy="4894380"/>
          </a:xfrm>
        </p:spPr>
        <p:txBody>
          <a:bodyPr>
            <a:normAutofit fontScale="92500" lnSpcReduction="10000"/>
          </a:bodyPr>
          <a:lstStyle/>
          <a:p>
            <a:r>
              <a:rPr lang="en-US" dirty="0"/>
              <a:t> You are 3-year-old Nicholas’ guardian ad litem in a dependency case (either a CASA or an attorney).  The allegation is that Dan [father] caused severe unexplained injuries to Nicholas, and that Dana [mother] attempted to cover up the acts. She has refused to make any statement to LE or DFCS.</a:t>
            </a:r>
          </a:p>
          <a:p>
            <a:r>
              <a:rPr lang="en-US" dirty="0"/>
              <a:t>You attend an MDT meeting which has been convened by DFCS because there is a law-enforcement investigation into the allegations of abuse by Dan that caused the removal of the child.</a:t>
            </a:r>
          </a:p>
          <a:p>
            <a:r>
              <a:rPr lang="en-US" dirty="0"/>
              <a:t>Prior to the meeting, you met with Dana as part of your duties under O.C.G.A. §15-11-105.  During the conversation, she said, “Dan kicked Nicholas, but it wasn’t even that hard.”</a:t>
            </a:r>
          </a:p>
          <a:p>
            <a:r>
              <a:rPr lang="en-US" dirty="0"/>
              <a:t>During the MDT meeting, a law-enforcement representative says, “I heard you just interviewed Dana.  Did she provide you any information that would be relevant to the criminal investigation?”</a:t>
            </a:r>
          </a:p>
          <a:p>
            <a:r>
              <a:rPr lang="en-US" dirty="0"/>
              <a:t>How do you respond?</a:t>
            </a:r>
          </a:p>
        </p:txBody>
      </p:sp>
    </p:spTree>
    <p:extLst>
      <p:ext uri="{BB962C8B-B14F-4D97-AF65-F5344CB8AC3E}">
        <p14:creationId xmlns:p14="http://schemas.microsoft.com/office/powerpoint/2010/main" val="3221073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
          </p:nvPr>
        </p:nvSpPr>
        <p:spPr>
          <a:xfrm>
            <a:off x="2518407" y="1865350"/>
            <a:ext cx="4107185" cy="4616472"/>
          </a:xfrm>
          <a:solidFill>
            <a:schemeClr val="accent1"/>
          </a:solidFill>
          <a:ln>
            <a:solidFill>
              <a:schemeClr val="bg2">
                <a:lumMod val="50000"/>
              </a:schemeClr>
            </a:solidFill>
          </a:ln>
        </p:spPr>
        <p:txBody>
          <a:bodyPr>
            <a:normAutofit/>
          </a:bodyPr>
          <a:lstStyle/>
          <a:p>
            <a:pPr>
              <a:buNone/>
            </a:pPr>
            <a:endParaRPr lang="en-US" b="1" dirty="0">
              <a:solidFill>
                <a:schemeClr val="bg2">
                  <a:lumMod val="50000"/>
                </a:schemeClr>
              </a:solidFill>
              <a:latin typeface="Times New Roman" pitchFamily="18" charset="0"/>
              <a:cs typeface="Times New Roman" pitchFamily="18" charset="0"/>
            </a:endParaRPr>
          </a:p>
          <a:p>
            <a:pPr>
              <a:buNone/>
            </a:pPr>
            <a:endParaRPr lang="en-US" b="1" dirty="0">
              <a:solidFill>
                <a:schemeClr val="bg2">
                  <a:lumMod val="50000"/>
                </a:schemeClr>
              </a:solidFill>
              <a:latin typeface="Times New Roman" pitchFamily="18" charset="0"/>
              <a:cs typeface="Times New Roman" pitchFamily="18" charset="0"/>
            </a:endParaRPr>
          </a:p>
          <a:p>
            <a:pPr marL="0" algn="ctr">
              <a:buNone/>
            </a:pPr>
            <a:r>
              <a:rPr lang="en-US" sz="2800" b="1" i="1" dirty="0">
                <a:solidFill>
                  <a:schemeClr val="bg1"/>
                </a:solidFill>
                <a:latin typeface="Times New Roman" pitchFamily="18" charset="0"/>
                <a:cs typeface="Times New Roman" pitchFamily="18" charset="0"/>
              </a:rPr>
              <a:t>Legal ethics </a:t>
            </a:r>
            <a:r>
              <a:rPr lang="en-US" sz="2800" b="1" dirty="0">
                <a:solidFill>
                  <a:schemeClr val="bg1"/>
                </a:solidFill>
                <a:latin typeface="Times New Roman" pitchFamily="18" charset="0"/>
                <a:cs typeface="Times New Roman" pitchFamily="18" charset="0"/>
              </a:rPr>
              <a:t>is following the rules governing the conduct of lawyers and judges that are adopted by each state, even if nobody is watching.</a:t>
            </a:r>
          </a:p>
          <a:p>
            <a:endParaRPr lang="en-US" dirty="0">
              <a:solidFill>
                <a:schemeClr val="bg1"/>
              </a:solidFill>
            </a:endParaRPr>
          </a:p>
        </p:txBody>
      </p:sp>
    </p:spTree>
    <p:extLst>
      <p:ext uri="{BB962C8B-B14F-4D97-AF65-F5344CB8AC3E}">
        <p14:creationId xmlns:p14="http://schemas.microsoft.com/office/powerpoint/2010/main" val="1622556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Hypothetical 2 (CONT)</a:t>
            </a:r>
          </a:p>
        </p:txBody>
      </p:sp>
      <p:sp>
        <p:nvSpPr>
          <p:cNvPr id="3" name="Content Placeholder 2"/>
          <p:cNvSpPr>
            <a:spLocks noGrp="1"/>
          </p:cNvSpPr>
          <p:nvPr>
            <p:ph idx="1"/>
          </p:nvPr>
        </p:nvSpPr>
        <p:spPr>
          <a:xfrm>
            <a:off x="380999" y="1719071"/>
            <a:ext cx="8407893" cy="4894380"/>
          </a:xfrm>
        </p:spPr>
        <p:txBody>
          <a:bodyPr>
            <a:normAutofit/>
          </a:bodyPr>
          <a:lstStyle/>
          <a:p>
            <a:r>
              <a:rPr lang="en-US" dirty="0"/>
              <a:t>15-11-104: all info collected by GAL is confidential and cannot be disclosed </a:t>
            </a:r>
            <a:r>
              <a:rPr lang="en-US" b="1" dirty="0"/>
              <a:t>absent an order from the court</a:t>
            </a:r>
            <a:r>
              <a:rPr lang="en-US" dirty="0"/>
              <a:t>.</a:t>
            </a:r>
          </a:p>
          <a:p>
            <a:pPr marL="342900" indent="-342900" defTabSz="457200">
              <a:spcBef>
                <a:spcPts val="0"/>
              </a:spcBef>
              <a:buClrTx/>
              <a:defRPr/>
            </a:pPr>
            <a:r>
              <a:rPr lang="en-US" dirty="0"/>
              <a:t>LE has limited access to DFCS records as necessary to investigate or prosecute a criminal action (49-5-41).  They do not have access to the information gathered by a GAL.  </a:t>
            </a:r>
          </a:p>
          <a:p>
            <a:pPr marL="342900" indent="-342900" defTabSz="457200">
              <a:spcBef>
                <a:spcPts val="0"/>
              </a:spcBef>
              <a:buClrTx/>
              <a:defRPr/>
            </a:pPr>
            <a:r>
              <a:rPr lang="en-US" dirty="0"/>
              <a:t>The only way for LE to get this information is to subpoena the GAL’s records, which the requesting court (usually superior court) must inspect in camera before releasing anything. </a:t>
            </a:r>
            <a:r>
              <a:rPr lang="en-US" dirty="0">
                <a:solidFill>
                  <a:schemeClr val="tx1"/>
                </a:solidFill>
              </a:rPr>
              <a:t>Such access requires that the court first conduct an inspection of the GAL’s file to determine “whether any non-privileged information is ‘so material to the [party’s] case as to outweigh the policy . . . that a [GAL’s] confidential information not be disclosed.” </a:t>
            </a:r>
            <a:endParaRPr lang="en-US" dirty="0"/>
          </a:p>
          <a:p>
            <a:pPr marL="0" lvl="0" indent="0" defTabSz="457200">
              <a:spcBef>
                <a:spcPts val="0"/>
              </a:spcBef>
              <a:buClrTx/>
              <a:buNone/>
              <a:defRPr/>
            </a:pPr>
            <a:r>
              <a:rPr lang="en-US" i="1" dirty="0">
                <a:solidFill>
                  <a:schemeClr val="tx1"/>
                </a:solidFill>
              </a:rPr>
              <a:t>		In re J.N., </a:t>
            </a:r>
            <a:r>
              <a:rPr lang="en-US" dirty="0">
                <a:solidFill>
                  <a:schemeClr val="tx1"/>
                </a:solidFill>
              </a:rPr>
              <a:t>344 Ga. App. 409, 412 (2018) </a:t>
            </a:r>
            <a:endParaRPr lang="en-US" dirty="0"/>
          </a:p>
        </p:txBody>
      </p:sp>
    </p:spTree>
    <p:extLst>
      <p:ext uri="{BB962C8B-B14F-4D97-AF65-F5344CB8AC3E}">
        <p14:creationId xmlns:p14="http://schemas.microsoft.com/office/powerpoint/2010/main" val="2994667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Hypothetical 2 (CONT)</a:t>
            </a:r>
          </a:p>
        </p:txBody>
      </p:sp>
      <p:sp>
        <p:nvSpPr>
          <p:cNvPr id="3" name="Content Placeholder 2"/>
          <p:cNvSpPr>
            <a:spLocks noGrp="1"/>
          </p:cNvSpPr>
          <p:nvPr>
            <p:ph idx="1"/>
          </p:nvPr>
        </p:nvSpPr>
        <p:spPr>
          <a:xfrm>
            <a:off x="380999" y="1719071"/>
            <a:ext cx="8407893" cy="4894380"/>
          </a:xfrm>
        </p:spPr>
        <p:txBody>
          <a:bodyPr>
            <a:normAutofit/>
          </a:bodyPr>
          <a:lstStyle/>
          <a:p>
            <a:r>
              <a:rPr lang="en-US" dirty="0"/>
              <a:t>Can you repeat what Dana told you to DFCS?</a:t>
            </a:r>
          </a:p>
        </p:txBody>
      </p:sp>
    </p:spTree>
    <p:extLst>
      <p:ext uri="{BB962C8B-B14F-4D97-AF65-F5344CB8AC3E}">
        <p14:creationId xmlns:p14="http://schemas.microsoft.com/office/powerpoint/2010/main" val="2173450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Hypothetical 2 (CONT)</a:t>
            </a:r>
          </a:p>
        </p:txBody>
      </p:sp>
      <p:sp>
        <p:nvSpPr>
          <p:cNvPr id="3" name="Content Placeholder 2"/>
          <p:cNvSpPr>
            <a:spLocks noGrp="1"/>
          </p:cNvSpPr>
          <p:nvPr>
            <p:ph idx="1"/>
          </p:nvPr>
        </p:nvSpPr>
        <p:spPr>
          <a:xfrm>
            <a:off x="380999" y="1719071"/>
            <a:ext cx="8407893" cy="4894380"/>
          </a:xfrm>
        </p:spPr>
        <p:txBody>
          <a:bodyPr>
            <a:normAutofit/>
          </a:bodyPr>
          <a:lstStyle/>
          <a:p>
            <a:r>
              <a:rPr lang="en-US" dirty="0"/>
              <a:t>You attended a bond hearing for Dan, where he was given a condition of no contact with Dana.</a:t>
            </a:r>
          </a:p>
          <a:p>
            <a:r>
              <a:rPr lang="en-US" dirty="0"/>
              <a:t>The night before the MDT meeting, you’re at a restaurant enjoying a hamburger steak smothered in gravy.  While taking a breath between bites, you notice that Dan and Dana are together in the restaurant.</a:t>
            </a:r>
          </a:p>
          <a:p>
            <a:r>
              <a:rPr lang="en-US" dirty="0"/>
              <a:t>Can you disclose this fact to LE?</a:t>
            </a:r>
          </a:p>
          <a:p>
            <a:endParaRPr lang="en-US" dirty="0"/>
          </a:p>
        </p:txBody>
      </p:sp>
    </p:spTree>
    <p:extLst>
      <p:ext uri="{BB962C8B-B14F-4D97-AF65-F5344CB8AC3E}">
        <p14:creationId xmlns:p14="http://schemas.microsoft.com/office/powerpoint/2010/main" val="871495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3200" dirty="0"/>
              <a:t>(a) When a client's capacity to make adequately considered decisions in connection with the representation is diminished, whether because of minority, mental impairment or for some other reason, the lawyer shall, as far as reasonably possible, </a:t>
            </a:r>
            <a:r>
              <a:rPr lang="en-US" sz="3200" dirty="0">
                <a:solidFill>
                  <a:srgbClr val="FF6600"/>
                </a:solidFill>
              </a:rPr>
              <a:t>maintain a normal client-lawyer relationship with the client. </a:t>
            </a:r>
          </a:p>
        </p:txBody>
      </p:sp>
      <p:sp>
        <p:nvSpPr>
          <p:cNvPr id="3" name="Title 2"/>
          <p:cNvSpPr>
            <a:spLocks noGrp="1"/>
          </p:cNvSpPr>
          <p:nvPr>
            <p:ph type="title"/>
          </p:nvPr>
        </p:nvSpPr>
        <p:spPr/>
        <p:txBody>
          <a:bodyPr/>
          <a:lstStyle/>
          <a:p>
            <a:r>
              <a:rPr lang="en-US" dirty="0"/>
              <a:t>1.14 – client with </a:t>
            </a:r>
            <a:br>
              <a:rPr lang="en-US" dirty="0"/>
            </a:br>
            <a:r>
              <a:rPr lang="en-US" dirty="0"/>
              <a:t>Diminished Capacity</a:t>
            </a:r>
          </a:p>
        </p:txBody>
      </p:sp>
    </p:spTree>
    <p:extLst>
      <p:ext uri="{BB962C8B-B14F-4D97-AF65-F5344CB8AC3E}">
        <p14:creationId xmlns:p14="http://schemas.microsoft.com/office/powerpoint/2010/main" val="3908360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2400" dirty="0"/>
              <a:t>(b)</a:t>
            </a:r>
            <a:r>
              <a:rPr lang="en-US" sz="2400" dirty="0">
                <a:solidFill>
                  <a:srgbClr val="FF6600"/>
                </a:solidFill>
              </a:rPr>
              <a:t> </a:t>
            </a:r>
            <a:r>
              <a:rPr lang="en-US" sz="2400" dirty="0"/>
              <a:t>When the lawyer reasonably believes that the client has diminished capacity, is at risk of substantial physical, financial or other harm unless action is taken and cannot adequately act in the client's own interest, the lawyer </a:t>
            </a:r>
            <a:r>
              <a:rPr lang="en-US" sz="2400" dirty="0">
                <a:solidFill>
                  <a:srgbClr val="FF0000"/>
                </a:solidFill>
              </a:rPr>
              <a:t>may</a:t>
            </a:r>
            <a:r>
              <a:rPr lang="en-US" sz="2400" dirty="0">
                <a:solidFill>
                  <a:srgbClr val="FF6600"/>
                </a:solidFill>
              </a:rPr>
              <a:t> </a:t>
            </a:r>
            <a:r>
              <a:rPr lang="en-US" sz="2400" dirty="0"/>
              <a:t>take reasonably necessary protective action, including consulting with individuals or entities that have the ability to take action to protect the client and, in appropriate cases, seeking the appointment of a </a:t>
            </a:r>
            <a:r>
              <a:rPr lang="en-US" sz="2400" dirty="0">
                <a:solidFill>
                  <a:srgbClr val="FF0000"/>
                </a:solidFill>
              </a:rPr>
              <a:t>guardian ad litem</a:t>
            </a:r>
            <a:r>
              <a:rPr lang="en-US" sz="2400" dirty="0"/>
              <a:t>, conservator or guardian.</a:t>
            </a:r>
            <a:endParaRPr lang="en-US" sz="2400" dirty="0">
              <a:solidFill>
                <a:srgbClr val="FF6600"/>
              </a:solidFill>
            </a:endParaRPr>
          </a:p>
        </p:txBody>
      </p:sp>
      <p:sp>
        <p:nvSpPr>
          <p:cNvPr id="3" name="Title 2"/>
          <p:cNvSpPr>
            <a:spLocks noGrp="1"/>
          </p:cNvSpPr>
          <p:nvPr>
            <p:ph type="title"/>
          </p:nvPr>
        </p:nvSpPr>
        <p:spPr/>
        <p:txBody>
          <a:bodyPr/>
          <a:lstStyle/>
          <a:p>
            <a:r>
              <a:rPr lang="en-US" dirty="0"/>
              <a:t>1.14 – client with </a:t>
            </a:r>
            <a:br>
              <a:rPr lang="en-US" dirty="0"/>
            </a:br>
            <a:r>
              <a:rPr lang="en-US" dirty="0"/>
              <a:t>Diminished Capacity</a:t>
            </a:r>
          </a:p>
        </p:txBody>
      </p:sp>
    </p:spTree>
    <p:extLst>
      <p:ext uri="{BB962C8B-B14F-4D97-AF65-F5344CB8AC3E}">
        <p14:creationId xmlns:p14="http://schemas.microsoft.com/office/powerpoint/2010/main" val="3442482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2800" dirty="0"/>
              <a:t>(c) </a:t>
            </a:r>
            <a:r>
              <a:rPr lang="en-US" sz="2800" dirty="0">
                <a:solidFill>
                  <a:srgbClr val="FF6600"/>
                </a:solidFill>
              </a:rPr>
              <a:t>Information relating to the representation of a client with diminished capacity is protected by Rule 1.6. </a:t>
            </a:r>
            <a:r>
              <a:rPr lang="en-US" sz="2800" dirty="0"/>
              <a:t>When taking protective action pursuant to paragraph (b), the lawyer is impliedly authorized under Rule 1.6(a) to reveal information about the client, but only to the extent necessary to protect the client’s interests. </a:t>
            </a:r>
          </a:p>
          <a:p>
            <a:pPr marL="45720" indent="0">
              <a:buNone/>
            </a:pPr>
            <a:endParaRPr lang="en-US" dirty="0"/>
          </a:p>
        </p:txBody>
      </p:sp>
      <p:sp>
        <p:nvSpPr>
          <p:cNvPr id="3" name="Title 2"/>
          <p:cNvSpPr>
            <a:spLocks noGrp="1"/>
          </p:cNvSpPr>
          <p:nvPr>
            <p:ph type="title"/>
          </p:nvPr>
        </p:nvSpPr>
        <p:spPr/>
        <p:txBody>
          <a:bodyPr/>
          <a:lstStyle/>
          <a:p>
            <a:r>
              <a:rPr lang="en-US" dirty="0"/>
              <a:t>1.14 – client with </a:t>
            </a:r>
            <a:br>
              <a:rPr lang="en-US" dirty="0"/>
            </a:br>
            <a:r>
              <a:rPr lang="en-US" dirty="0"/>
              <a:t>Diminished Capacity</a:t>
            </a:r>
          </a:p>
        </p:txBody>
      </p:sp>
    </p:spTree>
    <p:extLst>
      <p:ext uri="{BB962C8B-B14F-4D97-AF65-F5344CB8AC3E}">
        <p14:creationId xmlns:p14="http://schemas.microsoft.com/office/powerpoint/2010/main" val="4206451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DE71AC-9FA8-0342-81EC-3FE9F402C44F}"/>
              </a:ext>
            </a:extLst>
          </p:cNvPr>
          <p:cNvSpPr>
            <a:spLocks noGrp="1"/>
          </p:cNvSpPr>
          <p:nvPr>
            <p:ph idx="1"/>
          </p:nvPr>
        </p:nvSpPr>
        <p:spPr>
          <a:xfrm>
            <a:off x="380999" y="1719071"/>
            <a:ext cx="8407893" cy="4407408"/>
          </a:xfrm>
        </p:spPr>
        <p:txBody>
          <a:bodyPr/>
          <a:lstStyle/>
          <a:p>
            <a:r>
              <a:rPr lang="en-US" dirty="0"/>
              <a:t>Protective measures:</a:t>
            </a:r>
          </a:p>
          <a:p>
            <a:pPr lvl="1"/>
            <a:r>
              <a:rPr lang="en-US" dirty="0"/>
              <a:t>Consult with family members</a:t>
            </a:r>
          </a:p>
          <a:p>
            <a:pPr lvl="1"/>
            <a:r>
              <a:rPr lang="en-US" dirty="0"/>
              <a:t>Use a reconsideration period </a:t>
            </a:r>
          </a:p>
          <a:p>
            <a:pPr lvl="1"/>
            <a:r>
              <a:rPr lang="en-US" dirty="0"/>
              <a:t>Consult with professional services and others with the ability to protect the client</a:t>
            </a:r>
          </a:p>
          <a:p>
            <a:pPr lvl="1"/>
            <a:r>
              <a:rPr lang="en-US" dirty="0"/>
              <a:t>Appointment of GAL</a:t>
            </a:r>
          </a:p>
          <a:p>
            <a:r>
              <a:rPr lang="en-US" dirty="0"/>
              <a:t>Confidentiality:  </a:t>
            </a:r>
          </a:p>
          <a:p>
            <a:pPr lvl="1"/>
            <a:r>
              <a:rPr lang="en-US" dirty="0"/>
              <a:t>The attorney is </a:t>
            </a:r>
            <a:r>
              <a:rPr lang="en-US" i="1" dirty="0"/>
              <a:t>impliedly authorized </a:t>
            </a:r>
            <a:r>
              <a:rPr lang="en-US" dirty="0"/>
              <a:t>to make disclosures necessary to protect client’s best interest.</a:t>
            </a:r>
          </a:p>
          <a:p>
            <a:pPr lvl="1"/>
            <a:r>
              <a:rPr lang="en-US" dirty="0"/>
              <a:t>Must provide some information to establish basis for protective action, but also guard against harm to client rights</a:t>
            </a:r>
          </a:p>
        </p:txBody>
      </p:sp>
      <p:sp>
        <p:nvSpPr>
          <p:cNvPr id="3" name="Title 2">
            <a:extLst>
              <a:ext uri="{FF2B5EF4-FFF2-40B4-BE49-F238E27FC236}">
                <a16:creationId xmlns:a16="http://schemas.microsoft.com/office/drawing/2014/main" id="{F370047F-7B3C-DD44-BBE3-5E91DC07CA4F}"/>
              </a:ext>
            </a:extLst>
          </p:cNvPr>
          <p:cNvSpPr>
            <a:spLocks noGrp="1"/>
          </p:cNvSpPr>
          <p:nvPr>
            <p:ph type="title"/>
          </p:nvPr>
        </p:nvSpPr>
        <p:spPr/>
        <p:txBody>
          <a:bodyPr/>
          <a:lstStyle/>
          <a:p>
            <a:r>
              <a:rPr lang="en-US" sz="2400" dirty="0"/>
              <a:t>Other Considerations when Representing a client with diminished capacity</a:t>
            </a:r>
          </a:p>
        </p:txBody>
      </p:sp>
    </p:spTree>
    <p:extLst>
      <p:ext uri="{BB962C8B-B14F-4D97-AF65-F5344CB8AC3E}">
        <p14:creationId xmlns:p14="http://schemas.microsoft.com/office/powerpoint/2010/main" val="84451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 calcmode="lin" valueType="num">
                                      <p:cBhvr additive="base">
                                        <p:cTn id="3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You are representing a mother with mild developmental disabilities. Right before the adjudication hearing, the SAAG says that if your client is willing to stipulate to dependency, DFCS will recommend that her child be placed at home with mom under a protective order. You discuss the offer with your client, but it is clear that she is not comprehending the risks associated with a stipulation.</a:t>
            </a:r>
          </a:p>
          <a:p>
            <a:pPr lvl="1"/>
            <a:r>
              <a:rPr lang="en-US" sz="2000" dirty="0"/>
              <a:t>How do you proceed?</a:t>
            </a:r>
          </a:p>
        </p:txBody>
      </p:sp>
      <p:sp>
        <p:nvSpPr>
          <p:cNvPr id="3" name="Title 2"/>
          <p:cNvSpPr>
            <a:spLocks noGrp="1"/>
          </p:cNvSpPr>
          <p:nvPr>
            <p:ph type="title"/>
          </p:nvPr>
        </p:nvSpPr>
        <p:spPr/>
        <p:txBody>
          <a:bodyPr/>
          <a:lstStyle/>
          <a:p>
            <a:r>
              <a:rPr lang="en-US" dirty="0"/>
              <a:t>CAPACITY – Hypothetical 1 </a:t>
            </a:r>
          </a:p>
        </p:txBody>
      </p:sp>
    </p:spTree>
    <p:extLst>
      <p:ext uri="{BB962C8B-B14F-4D97-AF65-F5344CB8AC3E}">
        <p14:creationId xmlns:p14="http://schemas.microsoft.com/office/powerpoint/2010/main" val="1122902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F1E46E-F841-A34F-92C3-3D7E07AED6C4}"/>
              </a:ext>
            </a:extLst>
          </p:cNvPr>
          <p:cNvSpPr>
            <a:spLocks noGrp="1"/>
          </p:cNvSpPr>
          <p:nvPr>
            <p:ph idx="1"/>
          </p:nvPr>
        </p:nvSpPr>
        <p:spPr/>
        <p:txBody>
          <a:bodyPr/>
          <a:lstStyle/>
          <a:p>
            <a:r>
              <a:rPr lang="en-US" dirty="0"/>
              <a:t>Appointed for the benefit of and to protect the rights and best interests of a child or an incompetent client.</a:t>
            </a:r>
          </a:p>
          <a:p>
            <a:pPr marL="45720" indent="0">
              <a:buNone/>
            </a:pPr>
            <a:endParaRPr lang="en-US" dirty="0"/>
          </a:p>
        </p:txBody>
      </p:sp>
      <p:sp>
        <p:nvSpPr>
          <p:cNvPr id="3" name="Title 2">
            <a:extLst>
              <a:ext uri="{FF2B5EF4-FFF2-40B4-BE49-F238E27FC236}">
                <a16:creationId xmlns:a16="http://schemas.microsoft.com/office/drawing/2014/main" id="{5645E404-621B-F444-A8C0-D3C9518AA9DD}"/>
              </a:ext>
            </a:extLst>
          </p:cNvPr>
          <p:cNvSpPr>
            <a:spLocks noGrp="1"/>
          </p:cNvSpPr>
          <p:nvPr>
            <p:ph type="title"/>
          </p:nvPr>
        </p:nvSpPr>
        <p:spPr/>
        <p:txBody>
          <a:bodyPr/>
          <a:lstStyle/>
          <a:p>
            <a:r>
              <a:rPr lang="en-US" dirty="0"/>
              <a:t>Appointment of GAL</a:t>
            </a:r>
          </a:p>
        </p:txBody>
      </p:sp>
    </p:spTree>
    <p:extLst>
      <p:ext uri="{BB962C8B-B14F-4D97-AF65-F5344CB8AC3E}">
        <p14:creationId xmlns:p14="http://schemas.microsoft.com/office/powerpoint/2010/main" val="12091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F6007C-CA2A-2048-B152-207A406D66E2}"/>
              </a:ext>
            </a:extLst>
          </p:cNvPr>
          <p:cNvSpPr>
            <a:spLocks noGrp="1"/>
          </p:cNvSpPr>
          <p:nvPr>
            <p:ph idx="1"/>
          </p:nvPr>
        </p:nvSpPr>
        <p:spPr/>
        <p:txBody>
          <a:bodyPr>
            <a:normAutofit/>
          </a:bodyPr>
          <a:lstStyle/>
          <a:p>
            <a:r>
              <a:rPr lang="en-US" dirty="0"/>
              <a:t>1) At a Preliminary Protective Hearing you are appointed to represent a mother in a dependency case. After several conversations, you question the mother’s mental capacity and request that a GAL be appointed. The mother is not in agreement. </a:t>
            </a:r>
          </a:p>
          <a:p>
            <a:pPr marL="45720" indent="0">
              <a:buNone/>
            </a:pPr>
            <a:r>
              <a:rPr lang="en-US" dirty="0"/>
              <a:t>	How do you proceed?</a:t>
            </a:r>
          </a:p>
          <a:p>
            <a:pPr marL="45720" indent="0">
              <a:buNone/>
            </a:pPr>
            <a:endParaRPr lang="en-US" dirty="0"/>
          </a:p>
          <a:p>
            <a:r>
              <a:rPr lang="en-US" dirty="0"/>
              <a:t> 2) If a GAL is appointed, what is your role in the case now? </a:t>
            </a:r>
          </a:p>
          <a:p>
            <a:pPr marL="45720" indent="0">
              <a:buNone/>
            </a:pPr>
            <a:endParaRPr lang="en-US" dirty="0"/>
          </a:p>
          <a:p>
            <a:pPr marL="45720" indent="0">
              <a:buNone/>
            </a:pPr>
            <a:r>
              <a:rPr lang="en-US" dirty="0"/>
              <a:t> </a:t>
            </a:r>
          </a:p>
          <a:p>
            <a:endParaRPr lang="en-US" dirty="0"/>
          </a:p>
        </p:txBody>
      </p:sp>
      <p:sp>
        <p:nvSpPr>
          <p:cNvPr id="3" name="Title 2">
            <a:extLst>
              <a:ext uri="{FF2B5EF4-FFF2-40B4-BE49-F238E27FC236}">
                <a16:creationId xmlns:a16="http://schemas.microsoft.com/office/drawing/2014/main" id="{466BF8BF-2C5D-FD41-B347-57DEBA0170EF}"/>
              </a:ext>
            </a:extLst>
          </p:cNvPr>
          <p:cNvSpPr>
            <a:spLocks noGrp="1"/>
          </p:cNvSpPr>
          <p:nvPr>
            <p:ph type="title"/>
          </p:nvPr>
        </p:nvSpPr>
        <p:spPr/>
        <p:txBody>
          <a:bodyPr/>
          <a:lstStyle/>
          <a:p>
            <a:r>
              <a:rPr lang="en-US" dirty="0"/>
              <a:t> CAPACITY – Hypothetical 2 </a:t>
            </a:r>
          </a:p>
        </p:txBody>
      </p:sp>
      <p:sp>
        <p:nvSpPr>
          <p:cNvPr id="4" name="TextBox 3">
            <a:extLst>
              <a:ext uri="{FF2B5EF4-FFF2-40B4-BE49-F238E27FC236}">
                <a16:creationId xmlns:a16="http://schemas.microsoft.com/office/drawing/2014/main" id="{97D2ACB6-A0F9-CA4B-85AD-0976F74E9099}"/>
              </a:ext>
            </a:extLst>
          </p:cNvPr>
          <p:cNvSpPr txBox="1"/>
          <p:nvPr/>
        </p:nvSpPr>
        <p:spPr>
          <a:xfrm>
            <a:off x="7228114" y="827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1006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03238"/>
            <a:ext cx="1676400" cy="5851525"/>
          </a:xfrm>
        </p:spPr>
        <p:txBody>
          <a:bodyPr/>
          <a:lstStyle/>
          <a:p>
            <a:r>
              <a:rPr lang="en-US" sz="5000" dirty="0"/>
              <a:t>Role of counsel</a:t>
            </a:r>
          </a:p>
        </p:txBody>
      </p:sp>
      <p:pic>
        <p:nvPicPr>
          <p:cNvPr id="4" name="Picture 3"/>
          <p:cNvPicPr>
            <a:picLocks noChangeAspect="1"/>
          </p:cNvPicPr>
          <p:nvPr/>
        </p:nvPicPr>
        <p:blipFill rotWithShape="1">
          <a:blip r:embed="rId2"/>
          <a:srcRect l="36683" t="1250" r="357" b="-1250"/>
          <a:stretch/>
        </p:blipFill>
        <p:spPr>
          <a:xfrm>
            <a:off x="304801" y="256478"/>
            <a:ext cx="6307872" cy="6402379"/>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3834604" y="1363980"/>
            <a:ext cx="1744980" cy="944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Maybe I need an attorney</a:t>
            </a:r>
          </a:p>
        </p:txBody>
      </p:sp>
    </p:spTree>
    <p:extLst>
      <p:ext uri="{BB962C8B-B14F-4D97-AF65-F5344CB8AC3E}">
        <p14:creationId xmlns:p14="http://schemas.microsoft.com/office/powerpoint/2010/main" val="13155353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CAPACITY – hypothetical 3</a:t>
            </a:r>
          </a:p>
        </p:txBody>
      </p:sp>
      <p:sp>
        <p:nvSpPr>
          <p:cNvPr id="3" name="Rectangle 2"/>
          <p:cNvSpPr/>
          <p:nvPr/>
        </p:nvSpPr>
        <p:spPr>
          <a:xfrm>
            <a:off x="381000" y="1958280"/>
            <a:ext cx="8321841" cy="1477328"/>
          </a:xfrm>
          <a:prstGeom prst="rect">
            <a:avLst/>
          </a:prstGeom>
        </p:spPr>
        <p:txBody>
          <a:bodyPr wrap="square">
            <a:spAutoFit/>
          </a:bodyPr>
          <a:lstStyle/>
          <a:p>
            <a:r>
              <a:rPr lang="en-US" sz="2400" dirty="0">
                <a:solidFill>
                  <a:schemeClr val="tx2"/>
                </a:solidFill>
              </a:rPr>
              <a:t>A GAL is appointed after a parent is adjudicated incompetent.</a:t>
            </a:r>
          </a:p>
          <a:p>
            <a:endParaRPr lang="en-US" sz="2400" dirty="0">
              <a:solidFill>
                <a:schemeClr val="tx2"/>
              </a:solidFill>
            </a:endParaRPr>
          </a:p>
          <a:p>
            <a:r>
              <a:rPr lang="en-US" sz="2400" dirty="0">
                <a:solidFill>
                  <a:schemeClr val="tx2"/>
                </a:solidFill>
              </a:rPr>
              <a:t>Can the GAL waive fundamental rights on behalf of the client?</a:t>
            </a:r>
          </a:p>
          <a:p>
            <a:pPr marL="45720" indent="0">
              <a:buNone/>
            </a:pPr>
            <a:endParaRPr lang="en-US" dirty="0"/>
          </a:p>
        </p:txBody>
      </p:sp>
      <p:sp>
        <p:nvSpPr>
          <p:cNvPr id="4" name="TextBox 3">
            <a:extLst>
              <a:ext uri="{FF2B5EF4-FFF2-40B4-BE49-F238E27FC236}">
                <a16:creationId xmlns:a16="http://schemas.microsoft.com/office/drawing/2014/main" id="{D33CFED0-B809-1D4C-A932-E7B4A087498D}"/>
              </a:ext>
            </a:extLst>
          </p:cNvPr>
          <p:cNvSpPr txBox="1"/>
          <p:nvPr/>
        </p:nvSpPr>
        <p:spPr>
          <a:xfrm>
            <a:off x="601579" y="3284621"/>
            <a:ext cx="8101262" cy="3323987"/>
          </a:xfrm>
          <a:prstGeom prst="rect">
            <a:avLst/>
          </a:prstGeom>
          <a:noFill/>
        </p:spPr>
        <p:txBody>
          <a:bodyPr wrap="square" rtlCol="0">
            <a:spAutoFit/>
          </a:bodyPr>
          <a:lstStyle/>
          <a:p>
            <a:pPr marL="800100" lvl="1" indent="-342900">
              <a:buFont typeface="Wingdings" pitchFamily="2" charset="2"/>
              <a:buChar char="Ø"/>
            </a:pPr>
            <a:r>
              <a:rPr lang="en-US" sz="2400" dirty="0">
                <a:solidFill>
                  <a:schemeClr val="tx2"/>
                </a:solidFill>
              </a:rPr>
              <a:t>Waive parent’s presence at a court hearing?</a:t>
            </a:r>
          </a:p>
          <a:p>
            <a:pPr marL="800100" lvl="1" indent="-342900">
              <a:buFont typeface="Wingdings" pitchFamily="2" charset="2"/>
              <a:buChar char="Ø"/>
            </a:pPr>
            <a:endParaRPr lang="en-US" sz="2400" dirty="0">
              <a:solidFill>
                <a:schemeClr val="tx2"/>
              </a:solidFill>
            </a:endParaRPr>
          </a:p>
          <a:p>
            <a:pPr marL="800100" lvl="1" indent="-342900">
              <a:buFont typeface="Wingdings" pitchFamily="2" charset="2"/>
              <a:buChar char="Ø"/>
            </a:pPr>
            <a:r>
              <a:rPr lang="en-US" sz="2400" dirty="0">
                <a:solidFill>
                  <a:schemeClr val="tx2"/>
                </a:solidFill>
              </a:rPr>
              <a:t>Waive representation by counsel?</a:t>
            </a:r>
          </a:p>
          <a:p>
            <a:pPr marL="800100" lvl="1" indent="-342900">
              <a:buFont typeface="Wingdings" pitchFamily="2" charset="2"/>
              <a:buChar char="Ø"/>
            </a:pPr>
            <a:endParaRPr lang="en-US" sz="2400" dirty="0">
              <a:solidFill>
                <a:schemeClr val="tx2"/>
              </a:solidFill>
            </a:endParaRPr>
          </a:p>
          <a:p>
            <a:pPr marL="800100" lvl="1" indent="-342900">
              <a:buFont typeface="Wingdings" pitchFamily="2" charset="2"/>
              <a:buChar char="Ø"/>
            </a:pPr>
            <a:r>
              <a:rPr lang="en-US" sz="2400" dirty="0">
                <a:solidFill>
                  <a:schemeClr val="tx2"/>
                </a:solidFill>
              </a:rPr>
              <a:t>Stipulate to dependency?</a:t>
            </a:r>
          </a:p>
          <a:p>
            <a:pPr marL="800100" lvl="1" indent="-342900">
              <a:buFont typeface="Wingdings" pitchFamily="2" charset="2"/>
              <a:buChar char="Ø"/>
            </a:pPr>
            <a:endParaRPr lang="en-US" sz="2400" dirty="0">
              <a:solidFill>
                <a:schemeClr val="tx2"/>
              </a:solidFill>
            </a:endParaRPr>
          </a:p>
          <a:p>
            <a:pPr marL="800100" lvl="1" indent="-342900">
              <a:buFont typeface="Wingdings" pitchFamily="2" charset="2"/>
              <a:buChar char="Ø"/>
            </a:pPr>
            <a:r>
              <a:rPr lang="en-US" sz="2400" dirty="0">
                <a:solidFill>
                  <a:schemeClr val="tx2"/>
                </a:solidFill>
              </a:rPr>
              <a:t>Surrender parental rights or consent to termination of parental rights? </a:t>
            </a:r>
          </a:p>
          <a:p>
            <a:endParaRPr lang="en-US" dirty="0"/>
          </a:p>
        </p:txBody>
      </p:sp>
    </p:spTree>
    <p:extLst>
      <p:ext uri="{BB962C8B-B14F-4D97-AF65-F5344CB8AC3E}">
        <p14:creationId xmlns:p14="http://schemas.microsoft.com/office/powerpoint/2010/main" val="191602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45720" indent="0">
              <a:buNone/>
            </a:pPr>
            <a:r>
              <a:rPr lang="en-US" sz="3000" dirty="0"/>
              <a:t>In representing a client, a lawyer shall exercise independent professional judgment and render candid advice. A lawyer should not be deterred from giving candid advice by the prospect that the advice will be unpalatable to the client.  </a:t>
            </a:r>
          </a:p>
        </p:txBody>
      </p:sp>
      <p:sp>
        <p:nvSpPr>
          <p:cNvPr id="3" name="Title 2"/>
          <p:cNvSpPr>
            <a:spLocks noGrp="1"/>
          </p:cNvSpPr>
          <p:nvPr>
            <p:ph type="title"/>
          </p:nvPr>
        </p:nvSpPr>
        <p:spPr/>
        <p:txBody>
          <a:bodyPr/>
          <a:lstStyle/>
          <a:p>
            <a:r>
              <a:rPr lang="en-US" dirty="0"/>
              <a:t>2.1 - advisor</a:t>
            </a:r>
          </a:p>
        </p:txBody>
      </p:sp>
    </p:spTree>
    <p:extLst>
      <p:ext uri="{BB962C8B-B14F-4D97-AF65-F5344CB8AC3E}">
        <p14:creationId xmlns:p14="http://schemas.microsoft.com/office/powerpoint/2010/main" val="15940494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45720" indent="0">
              <a:buNone/>
            </a:pPr>
            <a:r>
              <a:rPr lang="en-US" sz="3000" dirty="0"/>
              <a:t>In rendering advice, </a:t>
            </a:r>
            <a:r>
              <a:rPr lang="en-US" sz="3000" dirty="0">
                <a:solidFill>
                  <a:srgbClr val="FF6600"/>
                </a:solidFill>
              </a:rPr>
              <a:t>a lawyer may refer not only to law but to other considerations </a:t>
            </a:r>
            <a:r>
              <a:rPr lang="en-US" sz="3000" dirty="0"/>
              <a:t>such as moral, economic, social and political factors that may be relevant to the client’s situation… Purely technical legal advice… can sometimes be inadequate. It is proper for a lawyer to refer to relevant moral and ethical considerations in giving advice.</a:t>
            </a:r>
          </a:p>
        </p:txBody>
      </p:sp>
      <p:sp>
        <p:nvSpPr>
          <p:cNvPr id="3" name="Title 2"/>
          <p:cNvSpPr>
            <a:spLocks noGrp="1"/>
          </p:cNvSpPr>
          <p:nvPr>
            <p:ph type="title"/>
          </p:nvPr>
        </p:nvSpPr>
        <p:spPr/>
        <p:txBody>
          <a:bodyPr/>
          <a:lstStyle/>
          <a:p>
            <a:r>
              <a:rPr lang="en-US" dirty="0"/>
              <a:t>2.1 – advisor:  Comment 2</a:t>
            </a:r>
          </a:p>
        </p:txBody>
      </p:sp>
    </p:spTree>
    <p:extLst>
      <p:ext uri="{BB962C8B-B14F-4D97-AF65-F5344CB8AC3E}">
        <p14:creationId xmlns:p14="http://schemas.microsoft.com/office/powerpoint/2010/main" val="786852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45720" indent="0">
              <a:buNone/>
            </a:pPr>
            <a:r>
              <a:rPr lang="en-US" sz="2600" dirty="0"/>
              <a:t>(a) A lawyer shall not knowingly: </a:t>
            </a:r>
          </a:p>
          <a:p>
            <a:pPr lvl="1"/>
            <a:r>
              <a:rPr lang="en-US" sz="2000" dirty="0"/>
              <a:t>(1) make a </a:t>
            </a:r>
            <a:r>
              <a:rPr lang="en-US" sz="2000" dirty="0">
                <a:solidFill>
                  <a:srgbClr val="FF6600"/>
                </a:solidFill>
              </a:rPr>
              <a:t>false statement </a:t>
            </a:r>
            <a:r>
              <a:rPr lang="en-US" sz="2000" dirty="0"/>
              <a:t>of material fact or law to a tribunal; </a:t>
            </a:r>
          </a:p>
          <a:p>
            <a:pPr lvl="1"/>
            <a:r>
              <a:rPr lang="en-US" sz="2000" dirty="0"/>
              <a:t>(2) </a:t>
            </a:r>
            <a:r>
              <a:rPr lang="en-US" sz="2000" dirty="0">
                <a:solidFill>
                  <a:srgbClr val="FF6600"/>
                </a:solidFill>
              </a:rPr>
              <a:t>fail to disclose a material fact </a:t>
            </a:r>
            <a:r>
              <a:rPr lang="en-US" sz="2000" dirty="0"/>
              <a:t>to a tribunal when disclosure is necessary to avoid assisting a criminal or fraudulent act by the client; </a:t>
            </a:r>
          </a:p>
          <a:p>
            <a:pPr lvl="1"/>
            <a:r>
              <a:rPr lang="en-US" sz="2000" dirty="0"/>
              <a:t>(3) </a:t>
            </a:r>
            <a:r>
              <a:rPr lang="en-US" sz="2000" dirty="0">
                <a:solidFill>
                  <a:srgbClr val="FF6600"/>
                </a:solidFill>
              </a:rPr>
              <a:t>fail to disclose to the tribunal legal authority </a:t>
            </a:r>
            <a:r>
              <a:rPr lang="en-US" sz="2000" dirty="0"/>
              <a:t>in the controlling jurisdiction known to the lawyer to be directly adverse to the position of the client and not disclosed by opposing counsel; or </a:t>
            </a:r>
          </a:p>
          <a:p>
            <a:pPr lvl="1"/>
            <a:r>
              <a:rPr lang="en-US" sz="2000" dirty="0"/>
              <a:t>(4) offer </a:t>
            </a:r>
            <a:r>
              <a:rPr lang="en-US" sz="2000" dirty="0">
                <a:solidFill>
                  <a:srgbClr val="FF6600"/>
                </a:solidFill>
              </a:rPr>
              <a:t>evidence that the lawyer knows to be false</a:t>
            </a:r>
            <a:r>
              <a:rPr lang="en-US" sz="2000" dirty="0"/>
              <a:t>. If a lawyer has offered material evidence and comes to know of its falsity, the lawyer shall take reasonable remedial measures. </a:t>
            </a:r>
          </a:p>
          <a:p>
            <a:pPr marL="45720" indent="0">
              <a:buNone/>
            </a:pPr>
            <a:endParaRPr lang="en-US" dirty="0"/>
          </a:p>
        </p:txBody>
      </p:sp>
      <p:sp>
        <p:nvSpPr>
          <p:cNvPr id="3" name="Title 2"/>
          <p:cNvSpPr>
            <a:spLocks noGrp="1"/>
          </p:cNvSpPr>
          <p:nvPr>
            <p:ph type="title"/>
          </p:nvPr>
        </p:nvSpPr>
        <p:spPr/>
        <p:txBody>
          <a:bodyPr/>
          <a:lstStyle/>
          <a:p>
            <a:r>
              <a:rPr lang="en-US" dirty="0"/>
              <a:t>3.3 – candor to the tribunal</a:t>
            </a:r>
          </a:p>
        </p:txBody>
      </p:sp>
    </p:spTree>
    <p:extLst>
      <p:ext uri="{BB962C8B-B14F-4D97-AF65-F5344CB8AC3E}">
        <p14:creationId xmlns:p14="http://schemas.microsoft.com/office/powerpoint/2010/main" val="8801510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sz="2400" dirty="0"/>
              <a:t>You represent 14-year-old Maria, who is in DFCS custody.  One day she calls to tell you she has run away from her group home.  She says she trusts you, and she gives you info about where she can be reached.</a:t>
            </a:r>
          </a:p>
          <a:p>
            <a:r>
              <a:rPr lang="en-US" sz="2400" dirty="0"/>
              <a:t>Aware of your close relationship with Maria, her DFCS caseworker calls and asks whether you have heard from her.</a:t>
            </a:r>
          </a:p>
          <a:p>
            <a:pPr lvl="1"/>
            <a:r>
              <a:rPr lang="en-US" sz="2100" dirty="0"/>
              <a:t>What do you do? Any difference if you learned the information from Maria’s best friend rather than from Maria?</a:t>
            </a:r>
          </a:p>
          <a:p>
            <a:pPr marL="425196" indent="-342900"/>
            <a:r>
              <a:rPr lang="en-US" sz="2400" dirty="0">
                <a:cs typeface="Times New Roman" panose="02020603050405020304" pitchFamily="18" charset="0"/>
              </a:rPr>
              <a:t>Concerned for Maria’s well-being, the judge assigned to her case calls an emergency hearing.  The Judge asks if you have heard from Maria.  </a:t>
            </a:r>
          </a:p>
          <a:p>
            <a:pPr marL="699516" lvl="1" indent="-342900"/>
            <a:r>
              <a:rPr lang="en-US" sz="2100" dirty="0">
                <a:cs typeface="Times New Roman" panose="02020603050405020304" pitchFamily="18" charset="0"/>
              </a:rPr>
              <a:t>What do you say?</a:t>
            </a:r>
          </a:p>
          <a:p>
            <a:pPr marL="699516" lvl="1" indent="-342900"/>
            <a:endParaRPr lang="en-US" sz="2100" dirty="0">
              <a:cs typeface="Times New Roman" panose="02020603050405020304" pitchFamily="18" charset="0"/>
            </a:endParaRPr>
          </a:p>
          <a:p>
            <a:pPr marL="699516" lvl="1" indent="-342900"/>
            <a:r>
              <a:rPr lang="en-US" sz="2100" dirty="0">
                <a:cs typeface="Times New Roman" panose="02020603050405020304" pitchFamily="18" charset="0"/>
              </a:rPr>
              <a:t>What if the judge orders you to disclose Maria’s whereabouts?</a:t>
            </a:r>
          </a:p>
          <a:p>
            <a:endParaRPr lang="en-US" dirty="0"/>
          </a:p>
          <a:p>
            <a:endParaRPr lang="en-US" dirty="0"/>
          </a:p>
        </p:txBody>
      </p:sp>
      <p:sp>
        <p:nvSpPr>
          <p:cNvPr id="3" name="Title 2"/>
          <p:cNvSpPr>
            <a:spLocks noGrp="1"/>
          </p:cNvSpPr>
          <p:nvPr>
            <p:ph type="title"/>
          </p:nvPr>
        </p:nvSpPr>
        <p:spPr/>
        <p:txBody>
          <a:bodyPr/>
          <a:lstStyle/>
          <a:p>
            <a:r>
              <a:rPr lang="en-US" dirty="0"/>
              <a:t>CANDOR - Hypothetical </a:t>
            </a:r>
          </a:p>
        </p:txBody>
      </p:sp>
    </p:spTree>
    <p:extLst>
      <p:ext uri="{BB962C8B-B14F-4D97-AF65-F5344CB8AC3E}">
        <p14:creationId xmlns:p14="http://schemas.microsoft.com/office/powerpoint/2010/main" val="82493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DE71AC-9FA8-0342-81EC-3FE9F402C44F}"/>
              </a:ext>
            </a:extLst>
          </p:cNvPr>
          <p:cNvSpPr>
            <a:spLocks noGrp="1"/>
          </p:cNvSpPr>
          <p:nvPr>
            <p:ph idx="1"/>
          </p:nvPr>
        </p:nvSpPr>
        <p:spPr>
          <a:xfrm>
            <a:off x="388937" y="1591469"/>
            <a:ext cx="8143875" cy="3675062"/>
          </a:xfrm>
        </p:spPr>
        <p:txBody>
          <a:bodyPr/>
          <a:lstStyle/>
          <a:p>
            <a:pPr marL="0" indent="0">
              <a:buNone/>
            </a:pPr>
            <a:r>
              <a:rPr lang="en-US" dirty="0">
                <a:effectLst/>
                <a:ea typeface="Times New Roman" panose="02020603050405020304" pitchFamily="18" charset="0"/>
                <a:cs typeface="Times New Roman" panose="02020603050405020304" pitchFamily="18" charset="0"/>
              </a:rPr>
              <a:t>You are dually appointed to be the stated-interest attorney and GAL for 16-year-old Amanda.  You sit down with her to begin discussing her case, and she asks, “Is this conversation confidential?”</a:t>
            </a:r>
          </a:p>
          <a:p>
            <a:pPr marL="0" indent="0">
              <a:buNone/>
            </a:pPr>
            <a:r>
              <a:rPr lang="en-US" dirty="0">
                <a:ea typeface="Times New Roman" panose="02020603050405020304" pitchFamily="18" charset="0"/>
                <a:cs typeface="Times New Roman" panose="02020603050405020304" pitchFamily="18" charset="0"/>
              </a:rPr>
              <a:t>	How do you answer her?</a:t>
            </a:r>
            <a:r>
              <a:rPr lang="en-US" dirty="0">
                <a:effectLst/>
                <a:ea typeface="Times New Roman" panose="02020603050405020304" pitchFamily="18" charset="0"/>
                <a:cs typeface="Times New Roman" panose="02020603050405020304" pitchFamily="18" charset="0"/>
              </a:rPr>
              <a:t>  </a:t>
            </a:r>
            <a:endParaRPr lang="en-US" dirty="0">
              <a:effectLst/>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4812A02-5845-DE49-971C-C168828D9686}"/>
              </a:ext>
            </a:extLst>
          </p:cNvPr>
          <p:cNvSpPr txBox="1"/>
          <p:nvPr/>
        </p:nvSpPr>
        <p:spPr>
          <a:xfrm>
            <a:off x="459866" y="195385"/>
            <a:ext cx="8224268" cy="830997"/>
          </a:xfrm>
          <a:prstGeom prst="rect">
            <a:avLst/>
          </a:prstGeom>
          <a:noFill/>
        </p:spPr>
        <p:txBody>
          <a:bodyPr wrap="square" rtlCol="0">
            <a:spAutoFit/>
          </a:bodyPr>
          <a:lstStyle/>
          <a:p>
            <a:pPr algn="ctr"/>
            <a:r>
              <a:rPr lang="en-US" sz="2400" dirty="0">
                <a:solidFill>
                  <a:schemeClr val="bg1"/>
                </a:solidFill>
              </a:rPr>
              <a:t>THE ETHICAL DILEMMA FOR ATTORNEYS APPOINTED AS BOTH CHILD’S ATTORNEY AND GAL</a:t>
            </a:r>
          </a:p>
        </p:txBody>
      </p:sp>
    </p:spTree>
    <p:extLst>
      <p:ext uri="{BB962C8B-B14F-4D97-AF65-F5344CB8AC3E}">
        <p14:creationId xmlns:p14="http://schemas.microsoft.com/office/powerpoint/2010/main" val="256957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DE71AC-9FA8-0342-81EC-3FE9F402C44F}"/>
              </a:ext>
            </a:extLst>
          </p:cNvPr>
          <p:cNvSpPr>
            <a:spLocks noGrp="1"/>
          </p:cNvSpPr>
          <p:nvPr>
            <p:ph idx="1"/>
          </p:nvPr>
        </p:nvSpPr>
        <p:spPr>
          <a:xfrm>
            <a:off x="500063" y="1815449"/>
            <a:ext cx="8143875" cy="4656666"/>
          </a:xfrm>
        </p:spPr>
        <p:txBody>
          <a:bodyPr>
            <a:noAutofit/>
          </a:bodyPr>
          <a:lstStyle/>
          <a:p>
            <a:pPr marL="0" indent="0">
              <a:buNone/>
            </a:pPr>
            <a:r>
              <a:rPr lang="en-US" sz="2400" dirty="0">
                <a:effectLst/>
                <a:ea typeface="Times New Roman" panose="02020603050405020304" pitchFamily="18" charset="0"/>
              </a:rPr>
              <a:t>When the dually appointed attorney speaks with the child, are the child’s communications privileged or not?  How does the dual attorney/GAL fulfill the statutory requirements of the GAL role when that attorney cannot normally divulge the content of communications with the child?  Communications with the child in an age-appropriate manner and the distillation of these communications into a report are at the heart of the GAL’s role.  But under Georgia law, the child’s attorney cannot even distill the essence of the client’s communications without the client’s informed consent.  </a:t>
            </a:r>
            <a:endParaRPr lang="en-US" sz="2400" dirty="0">
              <a:effectLs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78B450F-0C57-D446-A341-E05F637251F0}"/>
              </a:ext>
            </a:extLst>
          </p:cNvPr>
          <p:cNvSpPr txBox="1"/>
          <p:nvPr/>
        </p:nvSpPr>
        <p:spPr>
          <a:xfrm>
            <a:off x="839137" y="231205"/>
            <a:ext cx="7212338" cy="954107"/>
          </a:xfrm>
          <a:prstGeom prst="rect">
            <a:avLst/>
          </a:prstGeom>
          <a:noFill/>
        </p:spPr>
        <p:txBody>
          <a:bodyPr wrap="square" rtlCol="0">
            <a:spAutoFit/>
          </a:bodyPr>
          <a:lstStyle/>
          <a:p>
            <a:pPr algn="ctr"/>
            <a:r>
              <a:rPr lang="en-US" sz="2800" dirty="0">
                <a:solidFill>
                  <a:schemeClr val="bg1"/>
                </a:solidFill>
              </a:rPr>
              <a:t>STRUCTURAL CONFLICT:</a:t>
            </a:r>
          </a:p>
          <a:p>
            <a:pPr algn="ctr"/>
            <a:r>
              <a:rPr lang="en-US" sz="2800" dirty="0">
                <a:solidFill>
                  <a:schemeClr val="bg1"/>
                </a:solidFill>
              </a:rPr>
              <a:t>CONFIDENTIALITY</a:t>
            </a:r>
          </a:p>
        </p:txBody>
      </p:sp>
    </p:spTree>
    <p:extLst>
      <p:ext uri="{BB962C8B-B14F-4D97-AF65-F5344CB8AC3E}">
        <p14:creationId xmlns:p14="http://schemas.microsoft.com/office/powerpoint/2010/main" val="212346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DE71AC-9FA8-0342-81EC-3FE9F402C44F}"/>
              </a:ext>
            </a:extLst>
          </p:cNvPr>
          <p:cNvSpPr>
            <a:spLocks noGrp="1"/>
          </p:cNvSpPr>
          <p:nvPr>
            <p:ph idx="1"/>
          </p:nvPr>
        </p:nvSpPr>
        <p:spPr>
          <a:xfrm>
            <a:off x="500063" y="1766602"/>
            <a:ext cx="8143875" cy="4005385"/>
          </a:xfrm>
        </p:spPr>
        <p:txBody>
          <a:bodyPr>
            <a:noAutofit/>
          </a:bodyPr>
          <a:lstStyle/>
          <a:p>
            <a:pPr marL="0" indent="0">
              <a:buNone/>
            </a:pPr>
            <a:r>
              <a:rPr lang="en-US" sz="2400" dirty="0">
                <a:effectLst/>
                <a:ea typeface="Times New Roman" panose="02020603050405020304" pitchFamily="18" charset="0"/>
              </a:rPr>
              <a:t>Also, the dual appointment creates a problem in procedural due process.  Because the GAL role has the potential to be very influential with courts when making best-interest determinations for children, the law allows the parties to cross-examine the GAL regarding the GAL’s report, but this right is lost when the GAL is also the child’s attorney.  In such an instance, the GAL will make a report without the parties having any way to delve into the factual basis underlying the recommendation.</a:t>
            </a:r>
            <a:r>
              <a:rPr lang="en-US" sz="2400" dirty="0">
                <a:effectLst/>
              </a:rPr>
              <a:t> </a:t>
            </a:r>
            <a:endParaRPr lang="en-US" sz="2400" dirty="0">
              <a:effectLs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861171B-A103-7746-84C2-CC1F292DAAEB}"/>
              </a:ext>
            </a:extLst>
          </p:cNvPr>
          <p:cNvSpPr txBox="1"/>
          <p:nvPr/>
        </p:nvSpPr>
        <p:spPr>
          <a:xfrm>
            <a:off x="790291" y="509480"/>
            <a:ext cx="7212338" cy="523220"/>
          </a:xfrm>
          <a:prstGeom prst="rect">
            <a:avLst/>
          </a:prstGeom>
          <a:noFill/>
        </p:spPr>
        <p:txBody>
          <a:bodyPr wrap="square" rtlCol="0">
            <a:spAutoFit/>
          </a:bodyPr>
          <a:lstStyle/>
          <a:p>
            <a:pPr algn="ctr"/>
            <a:r>
              <a:rPr lang="en-US" sz="2800" dirty="0">
                <a:solidFill>
                  <a:schemeClr val="bg1"/>
                </a:solidFill>
              </a:rPr>
              <a:t>PROCEDURAL DUE PROCESS ISSUE</a:t>
            </a:r>
          </a:p>
        </p:txBody>
      </p:sp>
    </p:spTree>
    <p:extLst>
      <p:ext uri="{BB962C8B-B14F-4D97-AF65-F5344CB8AC3E}">
        <p14:creationId xmlns:p14="http://schemas.microsoft.com/office/powerpoint/2010/main" val="41260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idx="1"/>
          </p:nvPr>
        </p:nvSpPr>
        <p:spPr>
          <a:xfrm>
            <a:off x="532660" y="1805049"/>
            <a:ext cx="8229600" cy="4697104"/>
          </a:xfrm>
        </p:spPr>
        <p:txBody>
          <a:bodyPr>
            <a:noAutofit/>
          </a:bodyPr>
          <a:lstStyle/>
          <a:p>
            <a:pPr algn="l"/>
            <a:endParaRPr lang="en-US" sz="2000" dirty="0"/>
          </a:p>
          <a:p>
            <a:pPr algn="l"/>
            <a:r>
              <a:rPr lang="en-US" sz="2800" dirty="0"/>
              <a:t>As much as possible, whether the client is a child or an adult with diminished capacity, counsel must treat the relationship as a normal attorney-client relationship and provide the client:</a:t>
            </a:r>
          </a:p>
          <a:p>
            <a:pPr algn="l"/>
            <a:r>
              <a:rPr lang="en-US" sz="2800" dirty="0"/>
              <a:t>*Regular and sufficient communication</a:t>
            </a:r>
          </a:p>
          <a:p>
            <a:pPr algn="l"/>
            <a:r>
              <a:rPr lang="en-US" sz="2800" dirty="0"/>
              <a:t>*Status updates</a:t>
            </a:r>
          </a:p>
          <a:p>
            <a:pPr algn="l"/>
            <a:r>
              <a:rPr lang="en-US" sz="2800" dirty="0"/>
              <a:t>*Decision-making opportunities</a:t>
            </a:r>
          </a:p>
          <a:p>
            <a:pPr algn="l"/>
            <a:r>
              <a:rPr lang="en-US" sz="2800" dirty="0"/>
              <a:t>*Advice and counsel on how best to achieve the client’s goals</a:t>
            </a:r>
          </a:p>
        </p:txBody>
      </p:sp>
      <p:sp>
        <p:nvSpPr>
          <p:cNvPr id="3" name="Title 2"/>
          <p:cNvSpPr>
            <a:spLocks noGrp="1"/>
          </p:cNvSpPr>
          <p:nvPr>
            <p:ph type="title"/>
          </p:nvPr>
        </p:nvSpPr>
        <p:spPr/>
        <p:txBody>
          <a:bodyPr/>
          <a:lstStyle/>
          <a:p>
            <a:r>
              <a:rPr lang="en-US" dirty="0"/>
              <a:t>takeaway</a:t>
            </a:r>
          </a:p>
        </p:txBody>
      </p:sp>
    </p:spTree>
    <p:extLst>
      <p:ext uri="{BB962C8B-B14F-4D97-AF65-F5344CB8AC3E}">
        <p14:creationId xmlns:p14="http://schemas.microsoft.com/office/powerpoint/2010/main" val="23433052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idx="1"/>
          </p:nvPr>
        </p:nvSpPr>
        <p:spPr>
          <a:xfrm>
            <a:off x="456830" y="1984641"/>
            <a:ext cx="8229600" cy="964399"/>
          </a:xfrm>
        </p:spPr>
        <p:txBody>
          <a:bodyPr>
            <a:noAutofit/>
          </a:bodyPr>
          <a:lstStyle/>
          <a:p>
            <a:pPr algn="l"/>
            <a:r>
              <a:rPr lang="en-US" sz="2800" b="1" dirty="0">
                <a:solidFill>
                  <a:schemeClr val="accent1"/>
                </a:solidFill>
              </a:rPr>
              <a:t>In light of significant developmental research attorneys must be adept at using:</a:t>
            </a:r>
            <a:br>
              <a:rPr lang="en-US" sz="2000" dirty="0"/>
            </a:br>
            <a:endParaRPr lang="en-US" sz="2000" dirty="0"/>
          </a:p>
        </p:txBody>
      </p:sp>
      <p:sp>
        <p:nvSpPr>
          <p:cNvPr id="4" name="Content Placeholder 3"/>
          <p:cNvSpPr>
            <a:spLocks noGrp="1"/>
          </p:cNvSpPr>
          <p:nvPr>
            <p:ph sz="half" idx="2"/>
          </p:nvPr>
        </p:nvSpPr>
        <p:spPr>
          <a:xfrm>
            <a:off x="457200" y="2949040"/>
            <a:ext cx="4040188" cy="3444221"/>
          </a:xfrm>
        </p:spPr>
        <p:txBody>
          <a:bodyPr>
            <a:normAutofit fontScale="92500"/>
          </a:bodyPr>
          <a:lstStyle/>
          <a:p>
            <a:pPr marL="320040" indent="-320040" fontAlgn="auto">
              <a:spcAft>
                <a:spcPts val="0"/>
              </a:spcAft>
              <a:buFont typeface="Wingdings"/>
              <a:buChar char=""/>
              <a:defRPr/>
            </a:pPr>
            <a:r>
              <a:rPr lang="en-US" dirty="0"/>
              <a:t>Appropriate language</a:t>
            </a:r>
          </a:p>
          <a:p>
            <a:pPr marL="320040" indent="-320040" fontAlgn="auto">
              <a:spcAft>
                <a:spcPts val="0"/>
              </a:spcAft>
              <a:buFont typeface="Wingdings"/>
              <a:buChar char=""/>
              <a:defRPr/>
            </a:pPr>
            <a:endParaRPr lang="en-US" sz="1400" dirty="0"/>
          </a:p>
          <a:p>
            <a:pPr marL="320040" indent="-320040" fontAlgn="auto">
              <a:spcAft>
                <a:spcPts val="0"/>
              </a:spcAft>
              <a:buFont typeface="Wingdings"/>
              <a:buChar char=""/>
              <a:defRPr/>
            </a:pPr>
            <a:r>
              <a:rPr lang="en-US" dirty="0"/>
              <a:t>Simple, direct sentences</a:t>
            </a:r>
          </a:p>
          <a:p>
            <a:pPr marL="320040" indent="-320040" fontAlgn="auto">
              <a:spcAft>
                <a:spcPts val="0"/>
              </a:spcAft>
              <a:buFont typeface="Wingdings"/>
              <a:buChar char=""/>
              <a:defRPr/>
            </a:pPr>
            <a:endParaRPr lang="en-US" sz="1400" dirty="0"/>
          </a:p>
          <a:p>
            <a:pPr marL="320040" indent="-320040" fontAlgn="auto">
              <a:spcAft>
                <a:spcPts val="0"/>
              </a:spcAft>
              <a:buFont typeface="Wingdings"/>
              <a:buChar char=""/>
              <a:defRPr/>
            </a:pPr>
            <a:r>
              <a:rPr lang="en-US" dirty="0"/>
              <a:t>Visual aids</a:t>
            </a:r>
          </a:p>
          <a:p>
            <a:pPr marL="320040" indent="-320040" fontAlgn="auto">
              <a:spcAft>
                <a:spcPts val="0"/>
              </a:spcAft>
              <a:buFont typeface="Wingdings"/>
              <a:buChar char=""/>
              <a:defRPr/>
            </a:pPr>
            <a:endParaRPr lang="en-US" sz="1400" dirty="0"/>
          </a:p>
          <a:p>
            <a:pPr marL="320040" indent="-320040" fontAlgn="auto">
              <a:spcAft>
                <a:spcPts val="0"/>
              </a:spcAft>
              <a:buFont typeface="Wingdings"/>
              <a:buChar char=""/>
              <a:defRPr/>
            </a:pPr>
            <a:r>
              <a:rPr lang="en-US" dirty="0"/>
              <a:t>Active listening skills</a:t>
            </a:r>
          </a:p>
          <a:p>
            <a:pPr marL="320040" indent="-320040" fontAlgn="auto">
              <a:spcAft>
                <a:spcPts val="0"/>
              </a:spcAft>
              <a:buFont typeface="Wingdings"/>
              <a:buChar char=""/>
              <a:defRPr/>
            </a:pPr>
            <a:endParaRPr lang="en-US" dirty="0"/>
          </a:p>
          <a:p>
            <a:pPr marL="320040" indent="-320040" fontAlgn="auto">
              <a:spcAft>
                <a:spcPts val="0"/>
              </a:spcAft>
              <a:buFont typeface="Wingdings"/>
              <a:buChar char=""/>
              <a:defRPr/>
            </a:pPr>
            <a:r>
              <a:rPr lang="en-US" dirty="0"/>
              <a:t>Court assistance</a:t>
            </a:r>
          </a:p>
          <a:p>
            <a:endParaRPr lang="en-US" dirty="0"/>
          </a:p>
        </p:txBody>
      </p:sp>
      <p:sp>
        <p:nvSpPr>
          <p:cNvPr id="3" name="Title 2"/>
          <p:cNvSpPr>
            <a:spLocks noGrp="1"/>
          </p:cNvSpPr>
          <p:nvPr>
            <p:ph type="title"/>
          </p:nvPr>
        </p:nvSpPr>
        <p:spPr/>
        <p:txBody>
          <a:bodyPr/>
          <a:lstStyle/>
          <a:p>
            <a:r>
              <a:rPr lang="en-US" dirty="0"/>
              <a:t>takeaway</a:t>
            </a:r>
          </a:p>
        </p:txBody>
      </p:sp>
    </p:spTree>
    <p:extLst>
      <p:ext uri="{BB962C8B-B14F-4D97-AF65-F5344CB8AC3E}">
        <p14:creationId xmlns:p14="http://schemas.microsoft.com/office/powerpoint/2010/main" val="3843442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2391833"/>
            <a:ext cx="8407893" cy="3734646"/>
          </a:xfrm>
        </p:spPr>
        <p:txBody>
          <a:bodyPr>
            <a:normAutofit fontScale="92500"/>
          </a:bodyPr>
          <a:lstStyle/>
          <a:p>
            <a:r>
              <a:rPr lang="en-US" altLang="en-US" sz="3000" dirty="0"/>
              <a:t>Is it different from representing an adult?</a:t>
            </a:r>
          </a:p>
          <a:p>
            <a:endParaRPr lang="en-US" altLang="en-US" sz="3000" dirty="0"/>
          </a:p>
          <a:p>
            <a:r>
              <a:rPr lang="en-US" altLang="en-US" sz="3000" dirty="0"/>
              <a:t>Is there a different consideration of The Rules?</a:t>
            </a:r>
          </a:p>
          <a:p>
            <a:endParaRPr lang="en-US" altLang="en-US" sz="3000" dirty="0"/>
          </a:p>
          <a:p>
            <a:r>
              <a:rPr lang="en-US" altLang="en-US" sz="3000" dirty="0"/>
              <a:t>Does juvenile representation demand the best practice beyond just the bare minimum?</a:t>
            </a:r>
          </a:p>
          <a:p>
            <a:endParaRPr lang="en-US" dirty="0"/>
          </a:p>
        </p:txBody>
      </p:sp>
      <p:sp>
        <p:nvSpPr>
          <p:cNvPr id="3" name="Title 2"/>
          <p:cNvSpPr>
            <a:spLocks noGrp="1"/>
          </p:cNvSpPr>
          <p:nvPr>
            <p:ph type="title"/>
          </p:nvPr>
        </p:nvSpPr>
        <p:spPr/>
        <p:txBody>
          <a:bodyPr/>
          <a:lstStyle/>
          <a:p>
            <a:r>
              <a:rPr lang="en-US" dirty="0"/>
              <a:t>What does it mean to be a </a:t>
            </a:r>
            <a:r>
              <a:rPr lang="en-US" dirty="0">
                <a:solidFill>
                  <a:srgbClr val="C66951"/>
                </a:solidFill>
              </a:rPr>
              <a:t>lawyer</a:t>
            </a:r>
            <a:r>
              <a:rPr lang="en-US" dirty="0"/>
              <a:t> for a </a:t>
            </a:r>
            <a:r>
              <a:rPr lang="en-US" dirty="0">
                <a:solidFill>
                  <a:srgbClr val="C66951"/>
                </a:solidFill>
              </a:rPr>
              <a:t>child?</a:t>
            </a:r>
          </a:p>
        </p:txBody>
      </p:sp>
    </p:spTree>
    <p:extLst>
      <p:ext uri="{BB962C8B-B14F-4D97-AF65-F5344CB8AC3E}">
        <p14:creationId xmlns:p14="http://schemas.microsoft.com/office/powerpoint/2010/main" val="2650389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FADA03B-8FCD-7948-BB5F-FDC56D1D2294}"/>
              </a:ext>
            </a:extLst>
          </p:cNvPr>
          <p:cNvPicPr>
            <a:picLocks noGrp="1" noChangeAspect="1"/>
          </p:cNvPicPr>
          <p:nvPr>
            <p:ph idx="1"/>
          </p:nvPr>
        </p:nvPicPr>
        <p:blipFill>
          <a:blip r:embed="rId2"/>
          <a:stretch>
            <a:fillRect/>
          </a:stretch>
        </p:blipFill>
        <p:spPr>
          <a:xfrm>
            <a:off x="380999" y="1820802"/>
            <a:ext cx="8407893" cy="4203946"/>
          </a:xfrm>
          <a:prstGeom prst="rect">
            <a:avLst/>
          </a:prstGeom>
          <a:noFill/>
        </p:spPr>
      </p:pic>
      <p:sp>
        <p:nvSpPr>
          <p:cNvPr id="3" name="Title 2">
            <a:extLst>
              <a:ext uri="{FF2B5EF4-FFF2-40B4-BE49-F238E27FC236}">
                <a16:creationId xmlns:a16="http://schemas.microsoft.com/office/drawing/2014/main" id="{F907CB87-E7E0-794D-9BF3-B167119F788B}"/>
              </a:ext>
            </a:extLst>
          </p:cNvPr>
          <p:cNvSpPr>
            <a:spLocks noGrp="1"/>
          </p:cNvSpPr>
          <p:nvPr>
            <p:ph type="title"/>
          </p:nvPr>
        </p:nvSpPr>
        <p:spPr>
          <a:xfrm>
            <a:off x="381000" y="355847"/>
            <a:ext cx="8381260" cy="1054394"/>
          </a:xfrm>
          <a:prstGeom prst="rect">
            <a:avLst/>
          </a:prstGeom>
        </p:spPr>
        <p:txBody>
          <a:bodyPr anchor="ctr">
            <a:normAutofit/>
          </a:bodyPr>
          <a:lstStyle/>
          <a:p>
            <a:r>
              <a:rPr lang="en-US" sz="4000" dirty="0"/>
              <a:t>Questions?</a:t>
            </a:r>
          </a:p>
        </p:txBody>
      </p:sp>
    </p:spTree>
    <p:extLst>
      <p:ext uri="{BB962C8B-B14F-4D97-AF65-F5344CB8AC3E}">
        <p14:creationId xmlns:p14="http://schemas.microsoft.com/office/powerpoint/2010/main" val="167396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1EB16C-03BE-6541-8AB7-9982F5383B6F}"/>
              </a:ext>
            </a:extLst>
          </p:cNvPr>
          <p:cNvSpPr>
            <a:spLocks noGrp="1"/>
          </p:cNvSpPr>
          <p:nvPr>
            <p:ph idx="1"/>
          </p:nvPr>
        </p:nvSpPr>
        <p:spPr>
          <a:xfrm>
            <a:off x="380999" y="1719071"/>
            <a:ext cx="8407893" cy="4783082"/>
          </a:xfrm>
        </p:spPr>
        <p:txBody>
          <a:bodyPr/>
          <a:lstStyle/>
          <a:p>
            <a:r>
              <a:rPr lang="en-US" altLang="en-US" sz="2800" dirty="0"/>
              <a:t>Is it different from representing a child?</a:t>
            </a:r>
          </a:p>
          <a:p>
            <a:endParaRPr lang="en-US" altLang="en-US" sz="2800" dirty="0"/>
          </a:p>
          <a:p>
            <a:r>
              <a:rPr lang="en-US" altLang="en-US" sz="2800" dirty="0"/>
              <a:t>Is there a different consideration of The Rules?</a:t>
            </a:r>
          </a:p>
          <a:p>
            <a:endParaRPr lang="en-US" altLang="en-US" sz="2800" dirty="0"/>
          </a:p>
          <a:p>
            <a:r>
              <a:rPr lang="en-US" altLang="en-US" sz="2800" dirty="0"/>
              <a:t>What about when you are an attorney representing an adult with a GAL? Or the GAL yourself?</a:t>
            </a:r>
          </a:p>
          <a:p>
            <a:endParaRPr lang="en-US" dirty="0"/>
          </a:p>
        </p:txBody>
      </p:sp>
      <p:sp>
        <p:nvSpPr>
          <p:cNvPr id="3" name="Title 2">
            <a:extLst>
              <a:ext uri="{FF2B5EF4-FFF2-40B4-BE49-F238E27FC236}">
                <a16:creationId xmlns:a16="http://schemas.microsoft.com/office/drawing/2014/main" id="{C230091A-ED2F-F24E-AE63-D5312A7DBDB3}"/>
              </a:ext>
            </a:extLst>
          </p:cNvPr>
          <p:cNvSpPr>
            <a:spLocks noGrp="1"/>
          </p:cNvSpPr>
          <p:nvPr>
            <p:ph type="title"/>
          </p:nvPr>
        </p:nvSpPr>
        <p:spPr/>
        <p:txBody>
          <a:bodyPr/>
          <a:lstStyle/>
          <a:p>
            <a:r>
              <a:rPr lang="en-US" sz="2400" dirty="0"/>
              <a:t>What does it mean to be a </a:t>
            </a:r>
            <a:r>
              <a:rPr lang="en-US" sz="2400" dirty="0">
                <a:solidFill>
                  <a:srgbClr val="C66951"/>
                </a:solidFill>
              </a:rPr>
              <a:t>lawyer</a:t>
            </a:r>
            <a:r>
              <a:rPr lang="en-US" sz="2400" dirty="0"/>
              <a:t> for an </a:t>
            </a:r>
            <a:r>
              <a:rPr lang="en-US" sz="2400" dirty="0">
                <a:solidFill>
                  <a:srgbClr val="C66951"/>
                </a:solidFill>
              </a:rPr>
              <a:t>adult </a:t>
            </a:r>
            <a:r>
              <a:rPr lang="en-US" sz="2400" dirty="0"/>
              <a:t>With </a:t>
            </a:r>
            <a:r>
              <a:rPr lang="en-US" sz="2400" dirty="0" err="1"/>
              <a:t>aN</a:t>
            </a:r>
            <a:r>
              <a:rPr lang="en-US" sz="2400" dirty="0"/>
              <a:t> Impairment?</a:t>
            </a:r>
          </a:p>
        </p:txBody>
      </p:sp>
    </p:spTree>
    <p:extLst>
      <p:ext uri="{BB962C8B-B14F-4D97-AF65-F5344CB8AC3E}">
        <p14:creationId xmlns:p14="http://schemas.microsoft.com/office/powerpoint/2010/main" val="3091018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Autofit/>
          </a:bodyPr>
          <a:lstStyle/>
          <a:p>
            <a:r>
              <a:rPr lang="en-US" sz="3500" u="sng" dirty="0"/>
              <a:t>Best Interests</a:t>
            </a:r>
          </a:p>
        </p:txBody>
      </p:sp>
      <p:sp>
        <p:nvSpPr>
          <p:cNvPr id="3" name="Content Placeholder 2"/>
          <p:cNvSpPr>
            <a:spLocks noGrp="1"/>
          </p:cNvSpPr>
          <p:nvPr>
            <p:ph sz="half" idx="2"/>
          </p:nvPr>
        </p:nvSpPr>
        <p:spPr/>
        <p:txBody>
          <a:bodyPr>
            <a:normAutofit lnSpcReduction="10000"/>
          </a:bodyPr>
          <a:lstStyle/>
          <a:p>
            <a:r>
              <a:rPr lang="en-US" sz="3000" dirty="0"/>
              <a:t>Guardian ad Litem</a:t>
            </a:r>
          </a:p>
          <a:p>
            <a:r>
              <a:rPr lang="en-US" sz="3000" dirty="0"/>
              <a:t>SAAG</a:t>
            </a:r>
          </a:p>
          <a:p>
            <a:r>
              <a:rPr lang="en-US" sz="3000" dirty="0"/>
              <a:t>Prosecutor</a:t>
            </a:r>
          </a:p>
          <a:p>
            <a:r>
              <a:rPr lang="en-US" sz="3000" dirty="0"/>
              <a:t>Judge</a:t>
            </a:r>
          </a:p>
          <a:p>
            <a:r>
              <a:rPr lang="en-US" sz="3000" dirty="0"/>
              <a:t>Probation Officer</a:t>
            </a:r>
          </a:p>
          <a:p>
            <a:r>
              <a:rPr lang="en-US" sz="3000" dirty="0"/>
              <a:t>Parents</a:t>
            </a:r>
          </a:p>
          <a:p>
            <a:r>
              <a:rPr lang="en-US" sz="3000" dirty="0"/>
              <a:t>Case Manager</a:t>
            </a:r>
          </a:p>
          <a:p>
            <a:pPr marL="45720" indent="0">
              <a:buNone/>
            </a:pPr>
            <a:endParaRPr lang="en-US" dirty="0"/>
          </a:p>
        </p:txBody>
      </p:sp>
      <p:sp>
        <p:nvSpPr>
          <p:cNvPr id="4" name="Text Placeholder 3"/>
          <p:cNvSpPr>
            <a:spLocks noGrp="1"/>
          </p:cNvSpPr>
          <p:nvPr>
            <p:ph type="body" sz="quarter" idx="3"/>
          </p:nvPr>
        </p:nvSpPr>
        <p:spPr/>
        <p:txBody>
          <a:bodyPr>
            <a:noAutofit/>
          </a:bodyPr>
          <a:lstStyle/>
          <a:p>
            <a:r>
              <a:rPr lang="en-US" sz="3500" u="sng" dirty="0"/>
              <a:t>Express Interests</a:t>
            </a:r>
          </a:p>
        </p:txBody>
      </p:sp>
      <p:sp>
        <p:nvSpPr>
          <p:cNvPr id="5" name="Content Placeholder 4"/>
          <p:cNvSpPr>
            <a:spLocks noGrp="1"/>
          </p:cNvSpPr>
          <p:nvPr>
            <p:ph sz="quarter" idx="4"/>
          </p:nvPr>
        </p:nvSpPr>
        <p:spPr>
          <a:xfrm>
            <a:off x="4645025" y="2438399"/>
            <a:ext cx="4350808" cy="3687763"/>
          </a:xfrm>
        </p:spPr>
        <p:txBody>
          <a:bodyPr>
            <a:normAutofit/>
          </a:bodyPr>
          <a:lstStyle/>
          <a:p>
            <a:r>
              <a:rPr lang="en-US" sz="3000" dirty="0"/>
              <a:t>Juvenile Defenders</a:t>
            </a:r>
          </a:p>
          <a:p>
            <a:r>
              <a:rPr lang="en-US" sz="3000" dirty="0"/>
              <a:t>Child Attorneys</a:t>
            </a:r>
          </a:p>
          <a:p>
            <a:r>
              <a:rPr lang="en-US" sz="3000" dirty="0"/>
              <a:t>Parent Attorneys</a:t>
            </a:r>
          </a:p>
        </p:txBody>
      </p:sp>
      <p:sp>
        <p:nvSpPr>
          <p:cNvPr id="6" name="Title 5"/>
          <p:cNvSpPr>
            <a:spLocks noGrp="1"/>
          </p:cNvSpPr>
          <p:nvPr>
            <p:ph type="title"/>
          </p:nvPr>
        </p:nvSpPr>
        <p:spPr/>
        <p:txBody>
          <a:bodyPr/>
          <a:lstStyle/>
          <a:p>
            <a:r>
              <a:rPr lang="en-US" dirty="0">
                <a:solidFill>
                  <a:schemeClr val="accent1"/>
                </a:solidFill>
              </a:rPr>
              <a:t>What do </a:t>
            </a:r>
            <a:r>
              <a:rPr lang="en-US" dirty="0"/>
              <a:t>we</a:t>
            </a:r>
            <a:r>
              <a:rPr lang="en-US" dirty="0">
                <a:solidFill>
                  <a:schemeClr val="accent1"/>
                </a:solidFill>
              </a:rPr>
              <a:t> represent?</a:t>
            </a:r>
          </a:p>
        </p:txBody>
      </p:sp>
    </p:spTree>
    <p:extLst>
      <p:ext uri="{BB962C8B-B14F-4D97-AF65-F5344CB8AC3E}">
        <p14:creationId xmlns:p14="http://schemas.microsoft.com/office/powerpoint/2010/main" val="160508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3" end="3"/>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3">
                                            <p:txEl>
                                              <p:pRg st="2" end="2"/>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1" end="1"/>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4" dur="500"/>
                                        <p:tgtEl>
                                          <p:spTgt spid="3">
                                            <p:txEl>
                                              <p:pRg st="4" end="4"/>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28" dur="500"/>
                                        <p:tgtEl>
                                          <p:spTgt spid="3">
                                            <p:txEl>
                                              <p:pRg st="5" end="5"/>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38" dur="500"/>
                                        <p:tgtEl>
                                          <p:spTgt spid="5">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 calcmode="lin" valueType="num">
                                      <p:cBhvr additive="base">
                                        <p:cTn id="43"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44" dur="500"/>
                                        <p:tgtEl>
                                          <p:spTgt spid="5">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5">
                                            <p:txEl>
                                              <p:pRg st="2" end="2"/>
                                            </p:txEl>
                                          </p:spTgt>
                                        </p:tgtEl>
                                        <p:attrNameLst>
                                          <p:attrName>style.visibility</p:attrName>
                                        </p:attrNameLst>
                                      </p:cBhvr>
                                      <p:to>
                                        <p:strVal val="visible"/>
                                      </p:to>
                                    </p:set>
                                    <p:anim calcmode="lin" valueType="num">
                                      <p:cBhvr additive="base">
                                        <p:cTn id="49"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5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2084917"/>
            <a:ext cx="8407893" cy="4296833"/>
          </a:xfrm>
        </p:spPr>
        <p:txBody>
          <a:bodyPr>
            <a:noAutofit/>
          </a:bodyPr>
          <a:lstStyle/>
          <a:p>
            <a:r>
              <a:rPr lang="en-US" altLang="en-US" sz="2600" b="1" dirty="0"/>
              <a:t>Who decides what motions to bring, or whether to bring any?</a:t>
            </a:r>
          </a:p>
          <a:p>
            <a:r>
              <a:rPr lang="en-US" altLang="en-US" sz="2600" b="1" dirty="0"/>
              <a:t>Who decides whether to go to trial?</a:t>
            </a:r>
          </a:p>
          <a:p>
            <a:r>
              <a:rPr lang="en-US" altLang="en-US" sz="2600" b="1" dirty="0"/>
              <a:t>What about when you disagree with the client?</a:t>
            </a:r>
          </a:p>
          <a:p>
            <a:r>
              <a:rPr lang="en-US" altLang="en-US" sz="2600" b="1" dirty="0"/>
              <a:t>What about when the client has bad judgment?</a:t>
            </a:r>
          </a:p>
          <a:p>
            <a:r>
              <a:rPr lang="en-US" altLang="en-US" sz="2600" b="1" dirty="0"/>
              <a:t>What if the client seems to have difficulty understanding what’s going on?</a:t>
            </a:r>
          </a:p>
          <a:p>
            <a:endParaRPr lang="en-US" sz="2600" dirty="0"/>
          </a:p>
        </p:txBody>
      </p:sp>
      <p:sp>
        <p:nvSpPr>
          <p:cNvPr id="3" name="Title 2"/>
          <p:cNvSpPr>
            <a:spLocks noGrp="1"/>
          </p:cNvSpPr>
          <p:nvPr>
            <p:ph type="title"/>
          </p:nvPr>
        </p:nvSpPr>
        <p:spPr/>
        <p:txBody>
          <a:bodyPr/>
          <a:lstStyle/>
          <a:p>
            <a:r>
              <a:rPr lang="en-US" dirty="0"/>
              <a:t>Decisions, decisions</a:t>
            </a:r>
            <a:r>
              <a:rPr lang="is-IS" dirty="0"/>
              <a:t>…</a:t>
            </a:r>
            <a:endParaRPr lang="en-US" dirty="0"/>
          </a:p>
        </p:txBody>
      </p:sp>
    </p:spTree>
    <p:extLst>
      <p:ext uri="{BB962C8B-B14F-4D97-AF65-F5344CB8AC3E}">
        <p14:creationId xmlns:p14="http://schemas.microsoft.com/office/powerpoint/2010/main" val="789861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900" dirty="0"/>
              <a:t>What are the rules? </a:t>
            </a:r>
          </a:p>
        </p:txBody>
      </p:sp>
      <p:sp>
        <p:nvSpPr>
          <p:cNvPr id="3" name="Content Placeholder 2"/>
          <p:cNvSpPr>
            <a:spLocks noGrp="1"/>
          </p:cNvSpPr>
          <p:nvPr>
            <p:ph idx="1"/>
          </p:nvPr>
        </p:nvSpPr>
        <p:spPr/>
        <p:txBody>
          <a:bodyPr>
            <a:normAutofit/>
          </a:bodyPr>
          <a:lstStyle/>
          <a:p>
            <a:pPr marL="237744" lvl="2" indent="0">
              <a:spcBef>
                <a:spcPts val="800"/>
              </a:spcBef>
              <a:spcAft>
                <a:spcPts val="600"/>
              </a:spcAft>
              <a:buFont typeface="Wingdings" pitchFamily="2" charset="2"/>
              <a:buChar char="§"/>
            </a:pPr>
            <a:r>
              <a:rPr lang="en-US" sz="3200" dirty="0"/>
              <a:t>American Bar Association’s Model Rules of Professional Conduct (MRPC) </a:t>
            </a:r>
          </a:p>
          <a:p>
            <a:pPr marL="237744" lvl="2" indent="0">
              <a:spcBef>
                <a:spcPts val="800"/>
              </a:spcBef>
              <a:spcAft>
                <a:spcPts val="600"/>
              </a:spcAft>
              <a:buFont typeface="Wingdings" pitchFamily="2" charset="2"/>
              <a:buChar char="§"/>
            </a:pPr>
            <a:r>
              <a:rPr lang="en-US" sz="3200" dirty="0"/>
              <a:t>Georgia Rules of Professional Conduct (official version appears at gabar.org)</a:t>
            </a:r>
          </a:p>
        </p:txBody>
      </p:sp>
      <p:pic>
        <p:nvPicPr>
          <p:cNvPr id="4" name="Picture 3"/>
          <p:cNvPicPr>
            <a:picLocks noChangeAspect="1"/>
          </p:cNvPicPr>
          <p:nvPr/>
        </p:nvPicPr>
        <p:blipFill>
          <a:blip r:embed="rId3"/>
          <a:stretch>
            <a:fillRect/>
          </a:stretch>
        </p:blipFill>
        <p:spPr>
          <a:xfrm>
            <a:off x="3213606" y="4919191"/>
            <a:ext cx="1608752" cy="1601602"/>
          </a:xfrm>
          <a:prstGeom prst="rect">
            <a:avLst/>
          </a:prstGeom>
        </p:spPr>
      </p:pic>
      <p:pic>
        <p:nvPicPr>
          <p:cNvPr id="5" name="Picture 4"/>
          <p:cNvPicPr>
            <a:picLocks noChangeAspect="1"/>
          </p:cNvPicPr>
          <p:nvPr/>
        </p:nvPicPr>
        <p:blipFill>
          <a:blip r:embed="rId4"/>
          <a:stretch>
            <a:fillRect/>
          </a:stretch>
        </p:blipFill>
        <p:spPr>
          <a:xfrm>
            <a:off x="5144364" y="4793686"/>
            <a:ext cx="1751895" cy="1751895"/>
          </a:xfrm>
          <a:prstGeom prst="rect">
            <a:avLst/>
          </a:prstGeom>
        </p:spPr>
      </p:pic>
      <p:pic>
        <p:nvPicPr>
          <p:cNvPr id="6" name="Picture 5"/>
          <p:cNvPicPr>
            <a:picLocks noChangeAspect="1"/>
          </p:cNvPicPr>
          <p:nvPr/>
        </p:nvPicPr>
        <p:blipFill>
          <a:blip r:embed="rId5"/>
          <a:stretch>
            <a:fillRect/>
          </a:stretch>
        </p:blipFill>
        <p:spPr>
          <a:xfrm>
            <a:off x="7218265" y="4943979"/>
            <a:ext cx="1552026" cy="15520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6"/>
          <a:stretch>
            <a:fillRect/>
          </a:stretch>
        </p:blipFill>
        <p:spPr>
          <a:xfrm>
            <a:off x="221469" y="4935027"/>
            <a:ext cx="2780812" cy="1522972"/>
          </a:xfrm>
          <a:prstGeom prst="rect">
            <a:avLst/>
          </a:prstGeom>
        </p:spPr>
      </p:pic>
    </p:spTree>
    <p:extLst>
      <p:ext uri="{BB962C8B-B14F-4D97-AF65-F5344CB8AC3E}">
        <p14:creationId xmlns:p14="http://schemas.microsoft.com/office/powerpoint/2010/main" val="3055686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969596"/>
          </a:xfrm>
        </p:spPr>
        <p:txBody>
          <a:bodyPr>
            <a:normAutofit fontScale="92500" lnSpcReduction="10000"/>
          </a:bodyPr>
          <a:lstStyle/>
          <a:p>
            <a:r>
              <a:rPr lang="en-US" dirty="0"/>
              <a:t>1.1 – Competence</a:t>
            </a:r>
          </a:p>
          <a:p>
            <a:r>
              <a:rPr lang="en-US" dirty="0"/>
              <a:t>1.2 – </a:t>
            </a:r>
            <a:r>
              <a:rPr lang="en-US" dirty="0">
                <a:solidFill>
                  <a:srgbClr val="FF6600"/>
                </a:solidFill>
              </a:rPr>
              <a:t>Scope of Representation</a:t>
            </a:r>
          </a:p>
          <a:p>
            <a:r>
              <a:rPr lang="en-US" dirty="0"/>
              <a:t>1.3 – Diligence</a:t>
            </a:r>
          </a:p>
          <a:p>
            <a:r>
              <a:rPr lang="en-US" dirty="0"/>
              <a:t>1.4 – </a:t>
            </a:r>
            <a:r>
              <a:rPr lang="en-US" dirty="0">
                <a:solidFill>
                  <a:srgbClr val="FF6600"/>
                </a:solidFill>
              </a:rPr>
              <a:t>Communication</a:t>
            </a:r>
          </a:p>
          <a:p>
            <a:r>
              <a:rPr lang="en-US" dirty="0"/>
              <a:t>1.6 – </a:t>
            </a:r>
            <a:r>
              <a:rPr lang="en-US" dirty="0">
                <a:solidFill>
                  <a:srgbClr val="FF6600"/>
                </a:solidFill>
              </a:rPr>
              <a:t>Confidentiality of Information</a:t>
            </a:r>
          </a:p>
          <a:p>
            <a:r>
              <a:rPr lang="en-US" dirty="0"/>
              <a:t>1.7 – Conflict of Interest</a:t>
            </a:r>
          </a:p>
          <a:p>
            <a:r>
              <a:rPr lang="en-US" dirty="0"/>
              <a:t>1.14–</a:t>
            </a:r>
            <a:r>
              <a:rPr lang="en-US" dirty="0">
                <a:solidFill>
                  <a:srgbClr val="FF6600"/>
                </a:solidFill>
              </a:rPr>
              <a:t>Client with Diminished Capacity</a:t>
            </a:r>
          </a:p>
          <a:p>
            <a:r>
              <a:rPr lang="en-US" dirty="0"/>
              <a:t>2.1 – </a:t>
            </a:r>
            <a:r>
              <a:rPr lang="en-US" dirty="0">
                <a:solidFill>
                  <a:srgbClr val="FF6600"/>
                </a:solidFill>
              </a:rPr>
              <a:t>Advisor</a:t>
            </a:r>
          </a:p>
          <a:p>
            <a:r>
              <a:rPr lang="en-US" dirty="0"/>
              <a:t>3.3 – </a:t>
            </a:r>
            <a:r>
              <a:rPr lang="en-US" dirty="0">
                <a:solidFill>
                  <a:srgbClr val="FF6600"/>
                </a:solidFill>
              </a:rPr>
              <a:t>Candor toward the Tribunal</a:t>
            </a:r>
          </a:p>
          <a:p>
            <a:r>
              <a:rPr lang="en-US" dirty="0"/>
              <a:t>3.4 – Fairness to Opposing Party &amp; Counsel</a:t>
            </a:r>
          </a:p>
          <a:p>
            <a:r>
              <a:rPr lang="en-US" dirty="0"/>
              <a:t>4.1 – Truthfulness in Statements to Others</a:t>
            </a:r>
          </a:p>
          <a:p>
            <a:r>
              <a:rPr lang="en-US" dirty="0"/>
              <a:t>4.2 – Communication with Person Represented by Counsel</a:t>
            </a:r>
          </a:p>
          <a:p>
            <a:r>
              <a:rPr lang="en-US" dirty="0"/>
              <a:t>4.3 – Dealing with Unrepresented Person</a:t>
            </a:r>
          </a:p>
          <a:p>
            <a:r>
              <a:rPr lang="en-US" dirty="0"/>
              <a:t>5.3 – Responsibilities Regarding </a:t>
            </a:r>
            <a:r>
              <a:rPr lang="en-US" dirty="0" err="1"/>
              <a:t>Nonlawyer</a:t>
            </a:r>
            <a:r>
              <a:rPr lang="en-US" dirty="0"/>
              <a:t> Assistants</a:t>
            </a:r>
          </a:p>
          <a:p>
            <a:r>
              <a:rPr lang="en-US" dirty="0"/>
              <a:t>8.4 – Misconduct</a:t>
            </a:r>
          </a:p>
          <a:p>
            <a:endParaRPr lang="en-US" dirty="0"/>
          </a:p>
          <a:p>
            <a:endParaRPr lang="en-US" dirty="0"/>
          </a:p>
        </p:txBody>
      </p:sp>
      <p:sp>
        <p:nvSpPr>
          <p:cNvPr id="3" name="Title 2"/>
          <p:cNvSpPr>
            <a:spLocks noGrp="1"/>
          </p:cNvSpPr>
          <p:nvPr>
            <p:ph type="title"/>
          </p:nvPr>
        </p:nvSpPr>
        <p:spPr/>
        <p:txBody>
          <a:bodyPr/>
          <a:lstStyle/>
          <a:p>
            <a:r>
              <a:rPr lang="en-US" dirty="0">
                <a:solidFill>
                  <a:srgbClr val="FF6600"/>
                </a:solidFill>
              </a:rPr>
              <a:t>The Georgia rules</a:t>
            </a:r>
          </a:p>
        </p:txBody>
      </p:sp>
      <p:pic>
        <p:nvPicPr>
          <p:cNvPr id="5" name="Picture 4"/>
          <p:cNvPicPr>
            <a:picLocks noChangeAspect="1"/>
          </p:cNvPicPr>
          <p:nvPr/>
        </p:nvPicPr>
        <p:blipFill>
          <a:blip r:embed="rId3"/>
          <a:stretch>
            <a:fillRect/>
          </a:stretch>
        </p:blipFill>
        <p:spPr>
          <a:xfrm>
            <a:off x="6559025" y="1877457"/>
            <a:ext cx="2143125" cy="2143125"/>
          </a:xfrm>
          <a:prstGeom prst="rect">
            <a:avLst/>
          </a:prstGeom>
        </p:spPr>
      </p:pic>
    </p:spTree>
    <p:extLst>
      <p:ext uri="{BB962C8B-B14F-4D97-AF65-F5344CB8AC3E}">
        <p14:creationId xmlns:p14="http://schemas.microsoft.com/office/powerpoint/2010/main" val="5877500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1964</TotalTime>
  <Words>3725</Words>
  <Application>Microsoft Macintosh PowerPoint</Application>
  <PresentationFormat>On-screen Show (4:3)</PresentationFormat>
  <Paragraphs>256</Paragraphs>
  <Slides>40</Slides>
  <Notes>29</Notes>
  <HiddenSlides>5</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Calibri</vt:lpstr>
      <vt:lpstr>Franklin Gothic Medium</vt:lpstr>
      <vt:lpstr>Times New Roman</vt:lpstr>
      <vt:lpstr>Wingdings</vt:lpstr>
      <vt:lpstr>Wingdings 2</vt:lpstr>
      <vt:lpstr>Grid</vt:lpstr>
      <vt:lpstr>Ethics in Child Welfare Cases</vt:lpstr>
      <vt:lpstr>PowerPoint Presentation</vt:lpstr>
      <vt:lpstr>Role of counsel</vt:lpstr>
      <vt:lpstr>What does it mean to be a lawyer for a child?</vt:lpstr>
      <vt:lpstr>What does it mean to be a lawyer for an adult With aN Impairment?</vt:lpstr>
      <vt:lpstr>What do we represent?</vt:lpstr>
      <vt:lpstr>Decisions, decisions…</vt:lpstr>
      <vt:lpstr>What are the rules? </vt:lpstr>
      <vt:lpstr>The Georgia rules</vt:lpstr>
      <vt:lpstr>1.2 – scope of representation</vt:lpstr>
      <vt:lpstr>1.4 - communication </vt:lpstr>
      <vt:lpstr>1.4 – communication: Comment 6 </vt:lpstr>
      <vt:lpstr>O.C.G.A. §15-11-103 (RIGHT TO attorney)</vt:lpstr>
      <vt:lpstr>Communication: Hypothetical </vt:lpstr>
      <vt:lpstr>Rule 1.6(a)—Confidences &amp; Secrets</vt:lpstr>
      <vt:lpstr>Rule 1.6(b)—Exceptions </vt:lpstr>
      <vt:lpstr>Confidentiality: Hypothetical 1</vt:lpstr>
      <vt:lpstr>Hypothetical 1 (cont)</vt:lpstr>
      <vt:lpstr>Confidentiality: Hypothetical 2</vt:lpstr>
      <vt:lpstr>Hypothetical 2 (CONT)</vt:lpstr>
      <vt:lpstr>Hypothetical 2 (CONT)</vt:lpstr>
      <vt:lpstr>Hypothetical 2 (CONT)</vt:lpstr>
      <vt:lpstr>1.14 – client with  Diminished Capacity</vt:lpstr>
      <vt:lpstr>1.14 – client with  Diminished Capacity</vt:lpstr>
      <vt:lpstr>1.14 – client with  Diminished Capacity</vt:lpstr>
      <vt:lpstr>Other Considerations when Representing a client with diminished capacity</vt:lpstr>
      <vt:lpstr>CAPACITY – Hypothetical 1 </vt:lpstr>
      <vt:lpstr>Appointment of GAL</vt:lpstr>
      <vt:lpstr> CAPACITY – Hypothetical 2 </vt:lpstr>
      <vt:lpstr>CAPACITY – hypothetical 3</vt:lpstr>
      <vt:lpstr>2.1 - advisor</vt:lpstr>
      <vt:lpstr>2.1 – advisor:  Comment 2</vt:lpstr>
      <vt:lpstr>3.3 – candor to the tribunal</vt:lpstr>
      <vt:lpstr>CANDOR - Hypothetical </vt:lpstr>
      <vt:lpstr>PowerPoint Presentation</vt:lpstr>
      <vt:lpstr>PowerPoint Presentation</vt:lpstr>
      <vt:lpstr>PowerPoint Presentation</vt:lpstr>
      <vt:lpstr>takeaway</vt:lpstr>
      <vt:lpstr>takeaway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of counsel</dc:title>
  <dc:creator>peter faile</dc:creator>
  <cp:lastModifiedBy>Jerry Bruce</cp:lastModifiedBy>
  <cp:revision>37</cp:revision>
  <dcterms:created xsi:type="dcterms:W3CDTF">2019-11-06T19:30:08Z</dcterms:created>
  <dcterms:modified xsi:type="dcterms:W3CDTF">2022-09-08T20:58:10Z</dcterms:modified>
</cp:coreProperties>
</file>